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33"/>
  </p:handoutMasterIdLst>
  <p:sldIdLst>
    <p:sldId id="258" r:id="rId2"/>
    <p:sldId id="260" r:id="rId3"/>
    <p:sldId id="262" r:id="rId4"/>
    <p:sldId id="330" r:id="rId5"/>
    <p:sldId id="303" r:id="rId6"/>
    <p:sldId id="287" r:id="rId7"/>
    <p:sldId id="299" r:id="rId8"/>
    <p:sldId id="300" r:id="rId9"/>
    <p:sldId id="301" r:id="rId10"/>
    <p:sldId id="393" r:id="rId11"/>
    <p:sldId id="349" r:id="rId12"/>
    <p:sldId id="331" r:id="rId13"/>
    <p:sldId id="345" r:id="rId14"/>
    <p:sldId id="347" r:id="rId15"/>
    <p:sldId id="427" r:id="rId16"/>
    <p:sldId id="378" r:id="rId17"/>
    <p:sldId id="369" r:id="rId18"/>
    <p:sldId id="370" r:id="rId19"/>
    <p:sldId id="379" r:id="rId20"/>
    <p:sldId id="361" r:id="rId21"/>
    <p:sldId id="374" r:id="rId22"/>
    <p:sldId id="376" r:id="rId23"/>
    <p:sldId id="363" r:id="rId24"/>
    <p:sldId id="375" r:id="rId25"/>
    <p:sldId id="377" r:id="rId26"/>
    <p:sldId id="364" r:id="rId27"/>
    <p:sldId id="372" r:id="rId28"/>
    <p:sldId id="348" r:id="rId29"/>
    <p:sldId id="346" r:id="rId30"/>
    <p:sldId id="266" r:id="rId31"/>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26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987" autoAdjust="0"/>
    <p:restoredTop sz="94660"/>
  </p:normalViewPr>
  <p:slideViewPr>
    <p:cSldViewPr snapToGrid="0">
      <p:cViewPr>
        <p:scale>
          <a:sx n="96" d="100"/>
          <a:sy n="96" d="100"/>
        </p:scale>
        <p:origin x="-869" y="19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t>2023/5/6</a:t>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980157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ea typeface="Calibri" panose="020F0502020204030204" charset="0"/>
                <a:cs typeface="Calibri" panose="020F0502020204030204" charset="0"/>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ea typeface="Calibri" panose="020F0502020204030204" charset="0"/>
                <a:cs typeface="Calibri" panose="020F0502020204030204" charset="0"/>
              </a:defRPr>
            </a:lvl1pPr>
          </a:lstStyle>
          <a:p>
            <a:fld id="{D2A48B96-639E-45A3-A0BA-2464DFDB1FAA}" type="datetimeFigureOut">
              <a:rPr lang="zh-CN" altLang="en-US" smtClean="0"/>
              <a:t>2023/5/6</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ea typeface="Calibri" panose="020F0502020204030204" charset="0"/>
                <a:cs typeface="Calibri" panose="020F0502020204030204" charset="0"/>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ea typeface="Calibri" panose="020F0502020204030204" charset="0"/>
                <a:cs typeface="Calibri" panose="020F0502020204030204" charset="0"/>
              </a:defRPr>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192017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Calibri" panose="020F0502020204030204" charset="0"/>
        <a:cs typeface="Calibri" panose="020F0502020204030204" charset="0"/>
      </a:defRPr>
    </a:lvl1pPr>
    <a:lvl2pPr marL="457200" algn="l" defTabSz="914400" rtl="0" eaLnBrk="1" latinLnBrk="0" hangingPunct="1">
      <a:defRPr sz="1200" kern="1200">
        <a:solidFill>
          <a:schemeClr val="tx1"/>
        </a:solidFill>
        <a:latin typeface="+mn-lt"/>
        <a:ea typeface="Calibri" panose="020F0502020204030204" charset="0"/>
        <a:cs typeface="Calibri" panose="020F0502020204030204" charset="0"/>
      </a:defRPr>
    </a:lvl2pPr>
    <a:lvl3pPr marL="914400" algn="l" defTabSz="914400" rtl="0" eaLnBrk="1" latinLnBrk="0" hangingPunct="1">
      <a:defRPr sz="1200" kern="1200">
        <a:solidFill>
          <a:schemeClr val="tx1"/>
        </a:solidFill>
        <a:latin typeface="+mn-lt"/>
        <a:ea typeface="Calibri" panose="020F0502020204030204" charset="0"/>
        <a:cs typeface="Calibri" panose="020F0502020204030204" charset="0"/>
      </a:defRPr>
    </a:lvl3pPr>
    <a:lvl4pPr marL="1371600" algn="l" defTabSz="914400" rtl="0" eaLnBrk="1" latinLnBrk="0" hangingPunct="1">
      <a:defRPr sz="1200" kern="1200">
        <a:solidFill>
          <a:schemeClr val="tx1"/>
        </a:solidFill>
        <a:latin typeface="+mn-lt"/>
        <a:ea typeface="Calibri" panose="020F0502020204030204" charset="0"/>
        <a:cs typeface="Calibri" panose="020F0502020204030204" charset="0"/>
      </a:defRPr>
    </a:lvl4pPr>
    <a:lvl5pPr marL="1828800" algn="l" defTabSz="914400" rtl="0" eaLnBrk="1" latinLnBrk="0" hangingPunct="1">
      <a:defRPr sz="1200" kern="1200">
        <a:solidFill>
          <a:schemeClr val="tx1"/>
        </a:solidFill>
        <a:latin typeface="+mn-lt"/>
        <a:ea typeface="Calibri" panose="020F0502020204030204" charset="0"/>
        <a:cs typeface="Calibri" panose="020F05020202040302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2023/5/6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2023/5/6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0" name="组合 9"/>
          <p:cNvGrpSpPr/>
          <p:nvPr userDrawn="1"/>
        </p:nvGrpSpPr>
        <p:grpSpPr>
          <a:xfrm>
            <a:off x="-34925" y="4345305"/>
            <a:ext cx="12235815" cy="2608580"/>
            <a:chOff x="-55" y="6843"/>
            <a:chExt cx="19269" cy="4108"/>
          </a:xfrm>
        </p:grpSpPr>
        <p:pic>
          <p:nvPicPr>
            <p:cNvPr id="8" name="图片 7" descr="2"/>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9" name="图片 8" descr="2"/>
            <p:cNvPicPr>
              <a:picLocks noChangeAspect="1"/>
            </p:cNvPicPr>
            <p:nvPr/>
          </p:nvPicPr>
          <p:blipFill>
            <a:blip r:embed="rId2"/>
            <a:srcRect l="18487" t="14021" r="44742" b="43983"/>
            <a:stretch>
              <a:fillRect/>
            </a:stretch>
          </p:blipFill>
          <p:spPr>
            <a:xfrm rot="5400000" flipH="1">
              <a:off x="1153" y="5635"/>
              <a:ext cx="4109" cy="6525"/>
            </a:xfrm>
            <a:prstGeom prst="rect">
              <a:avLst/>
            </a:prstGeom>
          </p:spPr>
        </p:pic>
      </p:grpSp>
      <p:pic>
        <p:nvPicPr>
          <p:cNvPr id="7" name="图片 6" descr="1"/>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grpSp>
        <p:nvGrpSpPr>
          <p:cNvPr id="5" name="组合 4"/>
          <p:cNvGrpSpPr/>
          <p:nvPr userDrawn="1"/>
        </p:nvGrpSpPr>
        <p:grpSpPr>
          <a:xfrm>
            <a:off x="-24130" y="1174115"/>
            <a:ext cx="12227560" cy="4791710"/>
            <a:chOff x="-38" y="1489"/>
            <a:chExt cx="19256" cy="7546"/>
          </a:xfrm>
        </p:grpSpPr>
        <p:pic>
          <p:nvPicPr>
            <p:cNvPr id="6" name="图片 5" descr="5731a22f246dc"/>
            <p:cNvPicPr>
              <a:picLocks noChangeAspect="1"/>
            </p:cNvPicPr>
            <p:nvPr/>
          </p:nvPicPr>
          <p:blipFill>
            <a:blip r:embed="rId4"/>
            <a:srcRect l="29744"/>
            <a:stretch>
              <a:fillRect/>
            </a:stretch>
          </p:blipFill>
          <p:spPr>
            <a:xfrm>
              <a:off x="-38" y="1489"/>
              <a:ext cx="3021" cy="7546"/>
            </a:xfrm>
            <a:prstGeom prst="rect">
              <a:avLst/>
            </a:prstGeom>
          </p:spPr>
        </p:pic>
        <p:pic>
          <p:nvPicPr>
            <p:cNvPr id="11" name="图片 10" descr="5731a22f246dc"/>
            <p:cNvPicPr>
              <a:picLocks noChangeAspect="1"/>
            </p:cNvPicPr>
            <p:nvPr/>
          </p:nvPicPr>
          <p:blipFill>
            <a:blip r:embed="rId4"/>
            <a:srcRect l="30698"/>
            <a:stretch>
              <a:fillRect/>
            </a:stretch>
          </p:blipFill>
          <p:spPr>
            <a:xfrm flipH="1">
              <a:off x="16238" y="1489"/>
              <a:ext cx="2980" cy="7546"/>
            </a:xfrm>
            <a:prstGeom prst="rect">
              <a:avLst/>
            </a:prstGeom>
          </p:spPr>
        </p:pic>
      </p:grpSp>
      <p:pic>
        <p:nvPicPr>
          <p:cNvPr id="24" name="图片 23" descr="968b9846ca8c48317b7ebefbf5fae920"/>
          <p:cNvPicPr>
            <a:picLocks noChangeAspect="1"/>
          </p:cNvPicPr>
          <p:nvPr userDrawn="1"/>
        </p:nvPicPr>
        <p:blipFill>
          <a:blip r:embed="rId5"/>
          <a:srcRect l="14827" t="35859" r="18029" b="14394"/>
          <a:stretch>
            <a:fillRect/>
          </a:stretch>
        </p:blipFill>
        <p:spPr>
          <a:xfrm>
            <a:off x="6699250" y="1696085"/>
            <a:ext cx="3505200" cy="3465830"/>
          </a:xfrm>
          <a:prstGeom prst="rect">
            <a:avLst/>
          </a:prstGeom>
          <a:effectLst>
            <a:outerShdw blurRad="139700" dist="139700" dir="13500000" algn="br" rotWithShape="0">
              <a:prstClr val="black">
                <a:alpha val="40000"/>
              </a:prst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组合 9"/>
          <p:cNvGrpSpPr/>
          <p:nvPr userDrawn="1"/>
        </p:nvGrpSpPr>
        <p:grpSpPr>
          <a:xfrm>
            <a:off x="-34925" y="4345305"/>
            <a:ext cx="12235815" cy="2608580"/>
            <a:chOff x="-55" y="6843"/>
            <a:chExt cx="19269" cy="4108"/>
          </a:xfrm>
        </p:grpSpPr>
        <p:pic>
          <p:nvPicPr>
            <p:cNvPr id="8" name="图片 7" descr="2"/>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9" name="图片 8" descr="2"/>
            <p:cNvPicPr>
              <a:picLocks noChangeAspect="1"/>
            </p:cNvPicPr>
            <p:nvPr/>
          </p:nvPicPr>
          <p:blipFill>
            <a:blip r:embed="rId2"/>
            <a:srcRect l="18487" t="14021" r="44742" b="43983"/>
            <a:stretch>
              <a:fillRect/>
            </a:stretch>
          </p:blipFill>
          <p:spPr>
            <a:xfrm rot="5400000" flipH="1">
              <a:off x="1153" y="5635"/>
              <a:ext cx="4109" cy="6525"/>
            </a:xfrm>
            <a:prstGeom prst="rect">
              <a:avLst/>
            </a:prstGeom>
          </p:spPr>
        </p:pic>
      </p:grpSp>
      <p:pic>
        <p:nvPicPr>
          <p:cNvPr id="7" name="图片 6" descr="1"/>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grpSp>
        <p:nvGrpSpPr>
          <p:cNvPr id="11" name="组合 10"/>
          <p:cNvGrpSpPr/>
          <p:nvPr userDrawn="1"/>
        </p:nvGrpSpPr>
        <p:grpSpPr>
          <a:xfrm>
            <a:off x="-24130" y="1174115"/>
            <a:ext cx="12227560" cy="4791710"/>
            <a:chOff x="-38" y="1489"/>
            <a:chExt cx="19256" cy="7546"/>
          </a:xfrm>
        </p:grpSpPr>
        <p:pic>
          <p:nvPicPr>
            <p:cNvPr id="12" name="图片 11" descr="5731a22f246dc"/>
            <p:cNvPicPr>
              <a:picLocks noChangeAspect="1"/>
            </p:cNvPicPr>
            <p:nvPr/>
          </p:nvPicPr>
          <p:blipFill>
            <a:blip r:embed="rId4"/>
            <a:srcRect l="29744"/>
            <a:stretch>
              <a:fillRect/>
            </a:stretch>
          </p:blipFill>
          <p:spPr>
            <a:xfrm>
              <a:off x="-38" y="1489"/>
              <a:ext cx="3021" cy="7546"/>
            </a:xfrm>
            <a:prstGeom prst="rect">
              <a:avLst/>
            </a:prstGeom>
          </p:spPr>
        </p:pic>
        <p:pic>
          <p:nvPicPr>
            <p:cNvPr id="13" name="图片 12" descr="5731a22f246dc"/>
            <p:cNvPicPr>
              <a:picLocks noChangeAspect="1"/>
            </p:cNvPicPr>
            <p:nvPr/>
          </p:nvPicPr>
          <p:blipFill>
            <a:blip r:embed="rId4"/>
            <a:srcRect l="30698"/>
            <a:stretch>
              <a:fillRect/>
            </a:stretch>
          </p:blipFill>
          <p:spPr>
            <a:xfrm flipH="1">
              <a:off x="16238" y="1489"/>
              <a:ext cx="2980" cy="7546"/>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组合 9"/>
          <p:cNvGrpSpPr/>
          <p:nvPr userDrawn="1"/>
        </p:nvGrpSpPr>
        <p:grpSpPr>
          <a:xfrm>
            <a:off x="-34290" y="4744720"/>
            <a:ext cx="12235815" cy="2209800"/>
            <a:chOff x="-3535" y="6843"/>
            <a:chExt cx="22750" cy="4109"/>
          </a:xfrm>
        </p:grpSpPr>
        <p:pic>
          <p:nvPicPr>
            <p:cNvPr id="8" name="图片 7" descr="2"/>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9" name="图片 8" descr="2"/>
            <p:cNvPicPr>
              <a:picLocks noChangeAspect="1"/>
            </p:cNvPicPr>
            <p:nvPr/>
          </p:nvPicPr>
          <p:blipFill>
            <a:blip r:embed="rId2"/>
            <a:srcRect l="18487" t="14021" r="44742" b="21585"/>
            <a:stretch>
              <a:fillRect/>
            </a:stretch>
          </p:blipFill>
          <p:spPr>
            <a:xfrm rot="5400000" flipH="1">
              <a:off x="-587" y="3895"/>
              <a:ext cx="4109" cy="10005"/>
            </a:xfrm>
            <a:prstGeom prst="rect">
              <a:avLst/>
            </a:prstGeom>
          </p:spPr>
        </p:pic>
      </p:grpSp>
      <p:pic>
        <p:nvPicPr>
          <p:cNvPr id="7" name="图片 6" descr="1"/>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pic>
        <p:nvPicPr>
          <p:cNvPr id="12" name="图片 11" descr="5731a22f246dc"/>
          <p:cNvPicPr>
            <a:picLocks noChangeAspect="1"/>
          </p:cNvPicPr>
          <p:nvPr userDrawn="1"/>
        </p:nvPicPr>
        <p:blipFill>
          <a:blip r:embed="rId4"/>
          <a:srcRect l="29744"/>
          <a:stretch>
            <a:fillRect/>
          </a:stretch>
        </p:blipFill>
        <p:spPr>
          <a:xfrm>
            <a:off x="-34925" y="1732915"/>
            <a:ext cx="1446530" cy="3613785"/>
          </a:xfrm>
          <a:prstGeom prst="rect">
            <a:avLst/>
          </a:prstGeom>
        </p:spPr>
      </p:pic>
      <p:pic>
        <p:nvPicPr>
          <p:cNvPr id="13" name="图片 12" descr="5731a22f246dc"/>
          <p:cNvPicPr>
            <a:picLocks noChangeAspect="1"/>
          </p:cNvPicPr>
          <p:nvPr userDrawn="1"/>
        </p:nvPicPr>
        <p:blipFill>
          <a:blip r:embed="rId4"/>
          <a:srcRect l="30698"/>
          <a:stretch>
            <a:fillRect/>
          </a:stretch>
        </p:blipFill>
        <p:spPr>
          <a:xfrm flipH="1">
            <a:off x="10765155" y="1732915"/>
            <a:ext cx="1426845" cy="361378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2023/5/6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2023/5/6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2023/5/6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2023/5/6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version">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2023/5/6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Calibri" panose="020F0502020204030204" charset="0"/>
                <a:cs typeface="Calibri" panose="020F0502020204030204" charset="0"/>
              </a:defRPr>
            </a:lvl1pPr>
          </a:lstStyle>
          <a:p>
            <a:fld id="{82F288E0-7875-42C4-84C8-98DBBD3BF4D2}" type="datetimeFigureOut">
              <a:rPr lang="zh-CN" altLang="en-US" smtClean="0"/>
              <a:t>2023/5/6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Calibri" panose="020F0502020204030204" charset="0"/>
                <a:cs typeface="Calibri" panose="020F050202020403020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Calibri" panose="020F0502020204030204" charset="0"/>
                <a:cs typeface="Calibri" panose="020F0502020204030204" charset="0"/>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charset="0"/>
          <a:ea typeface="Calibri" panose="020F0502020204030204" charset="0"/>
          <a:cs typeface="Calibri" panose="020F050202020403020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charset="0"/>
          <a:cs typeface="Calibri" panose="020F05020202040302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charset="0"/>
          <a:cs typeface="Calibri" panose="020F05020202040302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Calibri" panose="020F05020202040302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Calibri" panose="020F05020202040302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Calibri" panose="020F05020202040302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37995" y="561340"/>
            <a:ext cx="6218555" cy="1660525"/>
          </a:xfrm>
          <a:prstGeom prst="rect">
            <a:avLst/>
          </a:prstGeom>
          <a:noFill/>
        </p:spPr>
        <p:txBody>
          <a:bodyPr wrap="square" rtlCol="0">
            <a:spAutoFit/>
          </a:bodyPr>
          <a:lstStyle/>
          <a:p>
            <a:pPr algn="ctr"/>
            <a:r>
              <a:rPr lang="en-US" altLang="zh-CN" sz="5400" b="1">
                <a:solidFill>
                  <a:schemeClr val="tx1"/>
                </a:solidFill>
                <a:latin typeface="Times New Roman" panose="02020603050405020304" charset="0"/>
                <a:ea typeface="Calibri" panose="020F0502020204030204" charset="0"/>
                <a:cs typeface="Times New Roman" panose="02020603050405020304" charset="0"/>
              </a:rPr>
              <a:t>FOOD DELIVERY </a:t>
            </a:r>
            <a:r>
              <a:rPr lang="en-US" altLang="zh-CN" sz="4800" b="1">
                <a:solidFill>
                  <a:schemeClr val="tx1"/>
                </a:solidFill>
                <a:latin typeface="Times New Roman" panose="02020603050405020304" charset="0"/>
                <a:ea typeface="Calibri" panose="020F0502020204030204" charset="0"/>
                <a:cs typeface="Times New Roman" panose="02020603050405020304" charset="0"/>
              </a:rPr>
              <a:t>APPLICATION</a:t>
            </a:r>
          </a:p>
        </p:txBody>
      </p:sp>
      <p:sp>
        <p:nvSpPr>
          <p:cNvPr id="3" name="文本框 2"/>
          <p:cNvSpPr txBox="1"/>
          <p:nvPr/>
        </p:nvSpPr>
        <p:spPr>
          <a:xfrm>
            <a:off x="1437005" y="1889760"/>
            <a:ext cx="5565775" cy="3384550"/>
          </a:xfrm>
          <a:prstGeom prst="rect">
            <a:avLst/>
          </a:prstGeom>
          <a:noFill/>
        </p:spPr>
        <p:txBody>
          <a:bodyPr wrap="square" rtlCol="0">
            <a:spAutoFit/>
          </a:bodyPr>
          <a:lstStyle/>
          <a:p>
            <a:endParaRPr lang="en-US" altLang="zh-CN"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b="1" dirty="0">
                <a:solidFill>
                  <a:schemeClr val="tx1"/>
                </a:solidFill>
                <a:latin typeface="Times New Roman" panose="02020603050405020304" charset="0"/>
                <a:ea typeface="Calibri" panose="020F0502020204030204" charset="0"/>
                <a:cs typeface="Times New Roman" panose="02020603050405020304" charset="0"/>
              </a:rPr>
              <a:t> </a:t>
            </a:r>
          </a:p>
          <a:p>
            <a:r>
              <a:rPr lang="en-US" altLang="zh-CN" b="1" dirty="0">
                <a:solidFill>
                  <a:schemeClr val="tx1"/>
                </a:solidFill>
                <a:latin typeface="Times New Roman" panose="02020603050405020304" charset="0"/>
                <a:ea typeface="Calibri" panose="020F0502020204030204" charset="0"/>
                <a:cs typeface="Times New Roman" panose="02020603050405020304" charset="0"/>
              </a:rPr>
              <a:t>      Under Guidance Of</a:t>
            </a: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a:t>
            </a:r>
            <a:r>
              <a:rPr lang="en-US" altLang="zh-CN" sz="2000" dirty="0" smtClean="0">
                <a:latin typeface="Times New Roman" panose="02020603050405020304" charset="0"/>
                <a:ea typeface="Calibri" panose="020F0502020204030204" charset="0"/>
                <a:cs typeface="Times New Roman" panose="02020603050405020304" charset="0"/>
              </a:rPr>
              <a:t>VARADHARAJAN</a:t>
            </a:r>
            <a:r>
              <a:rPr lang="en-US" altLang="zh-CN" sz="2000" dirty="0" smtClean="0">
                <a:solidFill>
                  <a:schemeClr val="tx1"/>
                </a:solidFill>
                <a:latin typeface="Times New Roman" panose="02020603050405020304" charset="0"/>
                <a:ea typeface="Calibri" panose="020F0502020204030204" charset="0"/>
                <a:cs typeface="Times New Roman" panose="02020603050405020304" charset="0"/>
              </a:rPr>
              <a:t>              </a:t>
            </a:r>
            <a:r>
              <a:rPr lang="en-US" altLang="zh-CN" b="1" dirty="0" smtClean="0">
                <a:solidFill>
                  <a:schemeClr val="tx1"/>
                </a:solidFill>
                <a:latin typeface="Times New Roman" panose="02020603050405020304" charset="0"/>
                <a:ea typeface="Calibri" panose="020F0502020204030204" charset="0"/>
                <a:cs typeface="Times New Roman" panose="02020603050405020304" charset="0"/>
              </a:rPr>
              <a:t>   </a:t>
            </a:r>
            <a:r>
              <a:rPr lang="en-US" altLang="zh-CN" b="1" dirty="0">
                <a:solidFill>
                  <a:schemeClr val="tx1"/>
                </a:solidFill>
                <a:latin typeface="Times New Roman" panose="02020603050405020304" charset="0"/>
                <a:ea typeface="Calibri" panose="020F0502020204030204" charset="0"/>
                <a:cs typeface="Times New Roman" panose="02020603050405020304" charset="0"/>
              </a:rPr>
              <a:t>SUBMITTED BY</a:t>
            </a:r>
          </a:p>
          <a:p>
            <a:r>
              <a:rPr lang="en-US" altLang="zh-CN" dirty="0">
                <a:solidFill>
                  <a:schemeClr val="tx1"/>
                </a:solidFill>
                <a:latin typeface="Times New Roman" panose="02020603050405020304" charset="0"/>
                <a:ea typeface="Calibri" panose="020F0502020204030204" charset="0"/>
                <a:cs typeface="Times New Roman" panose="02020603050405020304" charset="0"/>
              </a:rPr>
              <a:t>                                                   </a:t>
            </a:r>
            <a:r>
              <a:rPr lang="en-US" altLang="zh-CN" sz="2000" dirty="0">
                <a:solidFill>
                  <a:schemeClr val="tx1"/>
                </a:solidFill>
                <a:latin typeface="Times New Roman" panose="02020603050405020304" charset="0"/>
                <a:ea typeface="Calibri" panose="020F0502020204030204" charset="0"/>
                <a:cs typeface="Times New Roman" panose="02020603050405020304" charset="0"/>
              </a:rPr>
              <a:t>  1. </a:t>
            </a:r>
            <a:r>
              <a:rPr lang="en-US" altLang="zh-CN" sz="2000" dirty="0" smtClean="0">
                <a:latin typeface="Times New Roman" panose="02020603050405020304" charset="0"/>
                <a:ea typeface="Calibri" panose="020F0502020204030204" charset="0"/>
                <a:cs typeface="Times New Roman" panose="02020603050405020304" charset="0"/>
              </a:rPr>
              <a:t>PRIYA</a:t>
            </a:r>
            <a:endParaRPr lang="en-US" altLang="zh-CN" sz="2000"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2. </a:t>
            </a:r>
            <a:r>
              <a:rPr lang="en-US" altLang="zh-CN" sz="2000" dirty="0" smtClean="0">
                <a:latin typeface="Times New Roman" panose="02020603050405020304" charset="0"/>
                <a:ea typeface="Calibri" panose="020F0502020204030204" charset="0"/>
                <a:cs typeface="Times New Roman" panose="02020603050405020304" charset="0"/>
              </a:rPr>
              <a:t>KEERTHANA</a:t>
            </a:r>
            <a:endParaRPr lang="en-US" altLang="zh-CN" sz="2000"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3. </a:t>
            </a:r>
            <a:r>
              <a:rPr lang="en-US" altLang="zh-CN" sz="2000" dirty="0" smtClean="0">
                <a:latin typeface="Times New Roman" panose="02020603050405020304" charset="0"/>
                <a:ea typeface="Calibri" panose="020F0502020204030204" charset="0"/>
                <a:cs typeface="Times New Roman" panose="02020603050405020304" charset="0"/>
              </a:rPr>
              <a:t>SAVITHA</a:t>
            </a:r>
            <a:endParaRPr lang="en-US" altLang="zh-CN" sz="2000"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4. </a:t>
            </a:r>
            <a:r>
              <a:rPr lang="en-US" altLang="zh-CN" sz="2000" dirty="0" smtClean="0">
                <a:latin typeface="Times New Roman" panose="02020603050405020304" charset="0"/>
                <a:ea typeface="Calibri" panose="020F0502020204030204" charset="0"/>
                <a:cs typeface="Times New Roman" panose="02020603050405020304" charset="0"/>
              </a:rPr>
              <a:t>LOGESHWARI</a:t>
            </a:r>
            <a:endParaRPr lang="en-US" altLang="zh-CN" sz="2000"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5. </a:t>
            </a:r>
            <a:r>
              <a:rPr lang="en-US" altLang="zh-CN" sz="2000" dirty="0" smtClean="0">
                <a:latin typeface="Times New Roman" panose="02020603050405020304" charset="0"/>
                <a:ea typeface="Calibri" panose="020F0502020204030204" charset="0"/>
                <a:cs typeface="Times New Roman" panose="02020603050405020304" charset="0"/>
              </a:rPr>
              <a:t>SHIVAPRIYA</a:t>
            </a:r>
            <a:endParaRPr lang="en-US" altLang="zh-CN" sz="2000"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6. </a:t>
            </a:r>
            <a:r>
              <a:rPr lang="en-US" altLang="zh-CN" sz="2000" dirty="0" smtClean="0">
                <a:latin typeface="Times New Roman" panose="02020603050405020304" charset="0"/>
                <a:ea typeface="Calibri" panose="020F0502020204030204" charset="0"/>
                <a:cs typeface="Times New Roman" panose="02020603050405020304" charset="0"/>
              </a:rPr>
              <a:t>SHABNAM</a:t>
            </a:r>
            <a:endParaRPr lang="en-US" altLang="zh-CN" sz="2000"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a:t>
            </a:r>
          </a:p>
        </p:txBody>
      </p:sp>
      <p:pic>
        <p:nvPicPr>
          <p:cNvPr id="4" name="Picture 3" descr="logo"/>
          <p:cNvPicPr>
            <a:picLocks noChangeAspect="1"/>
          </p:cNvPicPr>
          <p:nvPr/>
        </p:nvPicPr>
        <p:blipFill>
          <a:blip r:embed="rId3"/>
          <a:srcRect b="17614"/>
          <a:stretch>
            <a:fillRect/>
          </a:stretch>
        </p:blipFill>
        <p:spPr>
          <a:xfrm>
            <a:off x="8907780" y="561340"/>
            <a:ext cx="2146300" cy="10280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280035" y="833755"/>
            <a:ext cx="11617325" cy="5901690"/>
          </a:xfrm>
        </p:spPr>
        <p:txBody>
          <a:bodyPr/>
          <a:lstStyle/>
          <a:p>
            <a:pPr>
              <a:buFont typeface="Wingdings" panose="05000000000000000000" charset="0"/>
              <a:buChar char="q"/>
            </a:pPr>
            <a:r>
              <a:rPr lang="en-US" b="1">
                <a:latin typeface="Times New Roman" panose="02020603050405020304" charset="0"/>
                <a:cs typeface="Times New Roman" panose="02020603050405020304" charset="0"/>
              </a:rPr>
              <a:t> @ExceptionHandler:</a:t>
            </a:r>
            <a:r>
              <a:rPr lang="en-US">
                <a:latin typeface="Times New Roman" panose="02020603050405020304" charset="0"/>
                <a:cs typeface="Times New Roman" panose="02020603050405020304" charset="0"/>
              </a:rPr>
              <a:t>The @ExceptionHandler is an annotation used to handle the specific exceptions and sending the custom responses to the client. </a:t>
            </a:r>
          </a:p>
          <a:p>
            <a:pPr>
              <a:buFont typeface="Wingdings" panose="05000000000000000000" charset="0"/>
              <a:buChar char="q"/>
            </a:pPr>
            <a:r>
              <a:rPr lang="en-US" b="1">
                <a:latin typeface="Times New Roman" panose="02020603050405020304" charset="0"/>
                <a:cs typeface="Times New Roman" panose="02020603050405020304" charset="0"/>
              </a:rPr>
              <a:t>@ControllerAdvice: </a:t>
            </a:r>
            <a:r>
              <a:rPr lang="en-US">
                <a:latin typeface="Times New Roman" panose="02020603050405020304" charset="0"/>
                <a:cs typeface="Times New Roman" panose="02020603050405020304" charset="0"/>
              </a:rPr>
              <a:t>A controller advice allows you to use exactly the same exception handling techniques but apply them across the whole application, not just to an individual controller. You can think of them as an annotation driven interceptor.</a:t>
            </a:r>
          </a:p>
          <a:p>
            <a:pPr marL="0" indent="0">
              <a:buFont typeface="Wingdings" panose="05000000000000000000" charset="0"/>
              <a:buNone/>
            </a:pPr>
            <a:endParaRPr lang="en-US">
              <a:latin typeface="Times New Roman" panose="02020603050405020304" charset="0"/>
              <a:cs typeface="Times New Roman" panose="02020603050405020304" charset="0"/>
            </a:endParaRPr>
          </a:p>
          <a:p>
            <a:pPr algn="l">
              <a:buFont typeface="Arial" panose="020B0604020202020204" pitchFamily="34" charset="0"/>
              <a:buChar char="•"/>
            </a:pPr>
            <a:r>
              <a:rPr lang="en-US">
                <a:latin typeface="Times New Roman" panose="02020603050405020304" charset="0"/>
                <a:cs typeface="Times New Roman" panose="02020603050405020304" charset="0"/>
              </a:rPr>
              <a:t>Handles Resource Not Found Exception</a:t>
            </a:r>
          </a:p>
          <a:p>
            <a:pPr algn="l">
              <a:buFont typeface="Arial" panose="020B0604020202020204" pitchFamily="34" charset="0"/>
              <a:buChar char="•"/>
            </a:pPr>
            <a:r>
              <a:rPr lang="en-US">
                <a:latin typeface="Times New Roman" panose="02020603050405020304" charset="0"/>
                <a:cs typeface="Times New Roman" panose="02020603050405020304" charset="0"/>
              </a:rPr>
              <a:t>Handles Method Argument Not Valid Exception  </a:t>
            </a:r>
          </a:p>
          <a:p>
            <a:pPr algn="l">
              <a:buFont typeface="Arial" panose="020B0604020202020204" pitchFamily="34" charset="0"/>
              <a:buChar char="•"/>
            </a:pPr>
            <a:r>
              <a:rPr lang="en-US">
                <a:latin typeface="Times New Roman" panose="02020603050405020304" charset="0"/>
                <a:cs typeface="Times New Roman" panose="02020603050405020304" charset="0"/>
              </a:rPr>
              <a:t>Handles Constrain Violation Exception</a:t>
            </a:r>
          </a:p>
        </p:txBody>
      </p:sp>
      <p:sp>
        <p:nvSpPr>
          <p:cNvPr id="38" name="TextBox 25"/>
          <p:cNvSpPr txBox="1"/>
          <p:nvPr/>
        </p:nvSpPr>
        <p:spPr>
          <a:xfrm flipH="1">
            <a:off x="3059430" y="150495"/>
            <a:ext cx="534479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VALIDATION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520950" y="90805"/>
            <a:ext cx="685419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FLOW DIAGRAM</a:t>
            </a:r>
          </a:p>
        </p:txBody>
      </p:sp>
      <p:pic>
        <p:nvPicPr>
          <p:cNvPr id="2" name="Content Placeholder 1" descr="angular-spring-boot-mysql"/>
          <p:cNvPicPr>
            <a:picLocks noGrp="1" noChangeAspect="1"/>
          </p:cNvPicPr>
          <p:nvPr>
            <p:ph/>
          </p:nvPr>
        </p:nvPicPr>
        <p:blipFill>
          <a:blip r:embed="rId2"/>
          <a:stretch>
            <a:fillRect/>
          </a:stretch>
        </p:blipFill>
        <p:spPr>
          <a:xfrm>
            <a:off x="500380" y="1017905"/>
            <a:ext cx="11190605" cy="54838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205480" y="153670"/>
            <a:ext cx="578040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USECASE DIAGRAM</a:t>
            </a:r>
          </a:p>
        </p:txBody>
      </p:sp>
      <p:pic>
        <p:nvPicPr>
          <p:cNvPr id="48" name="Picture 1"/>
          <p:cNvPicPr>
            <a:picLocks noGrp="1" noChangeAspect="1"/>
          </p:cNvPicPr>
          <p:nvPr>
            <p:ph/>
          </p:nvPr>
        </p:nvPicPr>
        <p:blipFill>
          <a:blip r:embed="rId2"/>
          <a:srcRect l="28838" t="12280" r="25584" b="8658"/>
          <a:stretch>
            <a:fillRect/>
          </a:stretch>
        </p:blipFill>
        <p:spPr>
          <a:xfrm>
            <a:off x="559435" y="736600"/>
            <a:ext cx="10908665" cy="5941695"/>
          </a:xfrm>
          <a:prstGeom prst="rect">
            <a:avLst/>
          </a:prstGeom>
          <a:noFill/>
          <a:ln>
            <a:noFill/>
          </a:ln>
        </p:spPr>
      </p:pic>
      <p:sp>
        <p:nvSpPr>
          <p:cNvPr id="3" name="Rectangles 2"/>
          <p:cNvSpPr/>
          <p:nvPr/>
        </p:nvSpPr>
        <p:spPr>
          <a:xfrm>
            <a:off x="920115" y="1097280"/>
            <a:ext cx="633730" cy="3924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s 3"/>
          <p:cNvSpPr/>
          <p:nvPr/>
        </p:nvSpPr>
        <p:spPr>
          <a:xfrm>
            <a:off x="9375775" y="1097280"/>
            <a:ext cx="633730" cy="3924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54500" y="933450"/>
            <a:ext cx="3108325" cy="2798445"/>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Prodct</a:t>
            </a:r>
          </a:p>
          <a:p>
            <a:pPr algn="ctr"/>
            <a:endParaRPr lang="en-US" b="1" dirty="0">
              <a:ln w="0"/>
              <a:solidFill>
                <a:schemeClr val="tx1"/>
              </a:solidFill>
              <a:effectLst>
                <a:outerShdw blurRad="38100" dist="19050" dir="2700000" algn="tl" rotWithShape="0">
                  <a:schemeClr val="dk1">
                    <a:alpha val="40000"/>
                  </a:schemeClr>
                </a:outerShdw>
              </a:effectLst>
            </a:endParaRPr>
          </a:p>
          <a:p>
            <a:r>
              <a:rPr lang="en-US" dirty="0">
                <a:ln w="0"/>
                <a:solidFill>
                  <a:schemeClr val="tx1"/>
                </a:solidFill>
                <a:effectLst>
                  <a:outerShdw blurRad="38100" dist="19050" dir="2700000" algn="tl" rotWithShape="0">
                    <a:schemeClr val="dk1">
                      <a:alpha val="40000"/>
                    </a:schemeClr>
                  </a:outerShdw>
                </a:effectLst>
              </a:rPr>
              <a:t>  </a:t>
            </a: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menu_id: int</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+food_category:string</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 food_quantity: int</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+food_MRP:int</a:t>
            </a:r>
          </a:p>
          <a:p>
            <a:pPr algn="ct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endParaRPr>
          </a:p>
          <a:p>
            <a:pPr algn="l"/>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+add_food()</a:t>
            </a:r>
          </a:p>
          <a:p>
            <a:pPr algn="l"/>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+edit_food()</a:t>
            </a:r>
            <a:endParaRPr lang="en-IN"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endParaRPr>
          </a:p>
        </p:txBody>
      </p:sp>
      <p:cxnSp>
        <p:nvCxnSpPr>
          <p:cNvPr id="6" name="Straight Connector 5"/>
          <p:cNvCxnSpPr/>
          <p:nvPr/>
        </p:nvCxnSpPr>
        <p:spPr>
          <a:xfrm>
            <a:off x="6381549" y="93365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209415" y="1357630"/>
            <a:ext cx="3168650" cy="15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633861" y="238706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9380855" y="3350260"/>
            <a:ext cx="2326640" cy="3300730"/>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a:p>
            <a:pPr algn="ctr"/>
            <a:endParaRPr lang="en-US" b="1" dirty="0"/>
          </a:p>
          <a:p>
            <a:pPr algn="ctr"/>
            <a:endParaRPr lang="en-US" b="1" dirty="0"/>
          </a:p>
          <a:p>
            <a:pPr algn="ctr"/>
            <a:endParaRPr lang="en-US" b="1" dirty="0"/>
          </a:p>
          <a:p>
            <a:endParaRPr lang="en-US" dirty="0"/>
          </a:p>
          <a:p>
            <a:pPr algn="ctr"/>
            <a:r>
              <a:rPr lang="en-US" b="1" dirty="0">
                <a:latin typeface="Times New Roman" panose="02020603050405020304" charset="0"/>
                <a:cs typeface="Times New Roman" panose="02020603050405020304" charset="0"/>
              </a:rPr>
              <a:t>ADMIN</a:t>
            </a:r>
          </a:p>
          <a:p>
            <a:endParaRPr lang="en-US" dirty="0"/>
          </a:p>
          <a:p>
            <a:endParaRPr lang="en-US" dirty="0"/>
          </a:p>
          <a:p>
            <a:r>
              <a:rPr lang="en-US" dirty="0"/>
              <a:t> </a:t>
            </a:r>
            <a:r>
              <a:rPr lang="en-US" dirty="0">
                <a:latin typeface="Times New Roman" panose="02020603050405020304" charset="0"/>
                <a:cs typeface="Times New Roman" panose="02020603050405020304" charset="0"/>
              </a:rPr>
              <a:t>+id: int                  </a:t>
            </a:r>
          </a:p>
          <a:p>
            <a:r>
              <a:rPr lang="en-US" dirty="0">
                <a:latin typeface="Times New Roman" panose="02020603050405020304" charset="0"/>
                <a:cs typeface="Times New Roman" panose="02020603050405020304" charset="0"/>
              </a:rPr>
              <a:t> + name: string</a:t>
            </a:r>
          </a:p>
          <a:p>
            <a:pPr indent="0">
              <a:buFontTx/>
              <a:buNone/>
            </a:pPr>
            <a:r>
              <a:rPr lang="en-US" dirty="0">
                <a:latin typeface="Times New Roman" panose="02020603050405020304" charset="0"/>
                <a:cs typeface="Times New Roman" panose="02020603050405020304" charset="0"/>
              </a:rPr>
              <a:t> + username: string</a:t>
            </a:r>
          </a:p>
          <a:p>
            <a:r>
              <a:rPr lang="en-US" dirty="0">
                <a:latin typeface="Times New Roman" panose="02020603050405020304" charset="0"/>
                <a:cs typeface="Times New Roman" panose="02020603050405020304" charset="0"/>
              </a:rPr>
              <a:t> + password: string</a:t>
            </a:r>
            <a:endParaRPr lang="en-US" b="1" dirty="0">
              <a:latin typeface="Times New Roman" panose="02020603050405020304" charset="0"/>
              <a:cs typeface="Times New Roman" panose="02020603050405020304" charset="0"/>
            </a:endParaRPr>
          </a:p>
          <a:p>
            <a:endParaRPr lang="en-US" b="1" dirty="0">
              <a:latin typeface="Times New Roman" panose="02020603050405020304" charset="0"/>
              <a:cs typeface="Times New Roman" panose="02020603050405020304" charset="0"/>
            </a:endParaRPr>
          </a:p>
          <a:p>
            <a:endParaRPr lang="en-US" b="1"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rPr>
              <a:t> +create()</a:t>
            </a:r>
          </a:p>
          <a:p>
            <a:r>
              <a:rPr lang="en-US" dirty="0">
                <a:latin typeface="Times New Roman" panose="02020603050405020304" charset="0"/>
                <a:cs typeface="Times New Roman" panose="02020603050405020304" charset="0"/>
              </a:rPr>
              <a:t> +update()</a:t>
            </a:r>
          </a:p>
          <a:p>
            <a:endParaRPr lang="en-US" b="1" dirty="0"/>
          </a:p>
          <a:p>
            <a:pPr algn="ctr"/>
            <a:endParaRPr lang="en-US" b="1" dirty="0"/>
          </a:p>
          <a:p>
            <a:pPr algn="ctr"/>
            <a:endParaRPr lang="en-US" b="1" dirty="0"/>
          </a:p>
          <a:p>
            <a:pPr algn="ctr"/>
            <a:endParaRPr lang="en-US" b="1" dirty="0"/>
          </a:p>
          <a:p>
            <a:pPr algn="ctr"/>
            <a:endParaRPr lang="en-US" dirty="0"/>
          </a:p>
        </p:txBody>
      </p:sp>
      <p:sp>
        <p:nvSpPr>
          <p:cNvPr id="19" name="Rectangle 18"/>
          <p:cNvSpPr/>
          <p:nvPr/>
        </p:nvSpPr>
        <p:spPr>
          <a:xfrm>
            <a:off x="11694695" y="3731969"/>
            <a:ext cx="45719" cy="842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23" name="Straight Connector 22"/>
          <p:cNvCxnSpPr/>
          <p:nvPr/>
        </p:nvCxnSpPr>
        <p:spPr>
          <a:xfrm>
            <a:off x="9452008" y="457899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94259" y="3350726"/>
            <a:ext cx="23269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87652" y="3962121"/>
            <a:ext cx="3026204" cy="2476322"/>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b="1" dirty="0">
              <a:ln w="0"/>
              <a:solidFill>
                <a:schemeClr val="tx1"/>
              </a:solidFill>
              <a:effectLst>
                <a:outerShdw blurRad="38100" dist="19050" dir="2700000" algn="tl" rotWithShape="0">
                  <a:schemeClr val="dk1">
                    <a:alpha val="40000"/>
                  </a:schemeClr>
                </a:outerShdw>
              </a:effectLst>
            </a:endParaRPr>
          </a:p>
          <a:p>
            <a:pPr algn="ctr"/>
            <a:r>
              <a:rPr lang="en-US" b="1"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Order</a:t>
            </a:r>
          </a:p>
          <a:p>
            <a:pPr algn="ctr"/>
            <a:endParaRPr lang="en-US" dirty="0">
              <a:ln w="0"/>
              <a:solidFill>
                <a:schemeClr val="tx1"/>
              </a:solidFill>
              <a:effectLst>
                <a:outerShdw blurRad="38100" dist="19050" dir="2700000" algn="tl" rotWithShape="0">
                  <a:schemeClr val="dk1">
                    <a:alpha val="40000"/>
                  </a:schemeClr>
                </a:outerShdw>
              </a:effectLst>
            </a:endParaRP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+id: int                                 </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+details: int</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+ordertype: string</a:t>
            </a:r>
          </a:p>
          <a:p>
            <a:pPr algn="l">
              <a:lnSpc>
                <a:spcPct val="110000"/>
              </a:lnSpc>
            </a:pP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a:t>
            </a:r>
          </a:p>
          <a:p>
            <a:pPr algn="l">
              <a:lnSpc>
                <a:spcPct val="110000"/>
              </a:lnSpc>
            </a:pP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+processDebit()</a:t>
            </a:r>
          </a:p>
          <a:p>
            <a:pPr algn="ct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 </a:t>
            </a:r>
          </a:p>
        </p:txBody>
      </p:sp>
      <p:cxnSp>
        <p:nvCxnSpPr>
          <p:cNvPr id="65" name="Straight Connector 64"/>
          <p:cNvCxnSpPr/>
          <p:nvPr/>
        </p:nvCxnSpPr>
        <p:spPr>
          <a:xfrm>
            <a:off x="482866" y="5629530"/>
            <a:ext cx="30616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53021" y="4516221"/>
            <a:ext cx="30616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745355" y="4015740"/>
            <a:ext cx="3408045" cy="2687955"/>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Times New Roman" panose="02020603050405020304" charset="0"/>
                <a:cs typeface="Times New Roman" panose="02020603050405020304" charset="0"/>
              </a:rPr>
              <a:t>Customer</a:t>
            </a:r>
          </a:p>
          <a:p>
            <a:pPr algn="ctr"/>
            <a:endParaRPr lang="en-US" dirty="0"/>
          </a:p>
          <a:p>
            <a:r>
              <a:rPr lang="en-US" dirty="0"/>
              <a:t> </a:t>
            </a:r>
            <a:r>
              <a:rPr lang="en-US" dirty="0">
                <a:latin typeface="Times New Roman" panose="02020603050405020304" charset="0"/>
                <a:cs typeface="Times New Roman" panose="02020603050405020304" charset="0"/>
              </a:rPr>
              <a:t>   +name:string</a:t>
            </a:r>
          </a:p>
          <a:p>
            <a:r>
              <a:rPr lang="en-US" dirty="0">
                <a:latin typeface="Times New Roman" panose="02020603050405020304" charset="0"/>
                <a:cs typeface="Times New Roman" panose="02020603050405020304" charset="0"/>
              </a:rPr>
              <a:t>    +Email id:string</a:t>
            </a:r>
          </a:p>
          <a:p>
            <a:r>
              <a:rPr lang="en-US" dirty="0">
                <a:latin typeface="Times New Roman" panose="02020603050405020304" charset="0"/>
                <a:cs typeface="Times New Roman" panose="02020603050405020304" charset="0"/>
              </a:rPr>
              <a:t>    +password:String</a:t>
            </a:r>
          </a:p>
          <a:p>
            <a:r>
              <a:rPr lang="en-US" dirty="0">
                <a:latin typeface="Times New Roman" panose="02020603050405020304" charset="0"/>
                <a:cs typeface="Times New Roman" panose="02020603050405020304" charset="0"/>
              </a:rPr>
              <a:t>    +address: string</a:t>
            </a:r>
          </a:p>
          <a:p>
            <a:r>
              <a:rPr lang="en-US" dirty="0">
                <a:latin typeface="Times New Roman" panose="02020603050405020304" charset="0"/>
                <a:cs typeface="Times New Roman" panose="02020603050405020304" charset="0"/>
              </a:rPr>
              <a:t>    #cardnum: int</a:t>
            </a:r>
          </a:p>
          <a:p>
            <a:r>
              <a:rPr lang="en-US" altLang="en-IN" dirty="0">
                <a:latin typeface="Times New Roman" panose="02020603050405020304" charset="0"/>
                <a:cs typeface="Times New Roman" panose="02020603050405020304" charset="0"/>
              </a:rPr>
              <a:t>     </a:t>
            </a:r>
          </a:p>
          <a:p>
            <a:r>
              <a:rPr lang="en-US" altLang="en-IN" dirty="0">
                <a:latin typeface="Times New Roman" panose="02020603050405020304" charset="0"/>
                <a:cs typeface="Times New Roman" panose="02020603050405020304" charset="0"/>
              </a:rPr>
              <a:t>     +placeOrder()</a:t>
            </a:r>
          </a:p>
        </p:txBody>
      </p:sp>
      <p:cxnSp>
        <p:nvCxnSpPr>
          <p:cNvPr id="71" name="Straight Connector 70"/>
          <p:cNvCxnSpPr/>
          <p:nvPr/>
        </p:nvCxnSpPr>
        <p:spPr>
          <a:xfrm>
            <a:off x="4723130" y="4516287"/>
            <a:ext cx="3448053"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a:off x="4701340" y="6087333"/>
            <a:ext cx="3452264"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85" name="Arrow: Bent 84"/>
          <p:cNvSpPr/>
          <p:nvPr/>
        </p:nvSpPr>
        <p:spPr>
          <a:xfrm>
            <a:off x="8441356" y="1732547"/>
            <a:ext cx="45719" cy="4571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8" name="Arrow: Bent 87"/>
          <p:cNvSpPr/>
          <p:nvPr/>
        </p:nvSpPr>
        <p:spPr>
          <a:xfrm>
            <a:off x="9919063" y="1203157"/>
            <a:ext cx="45719" cy="45719"/>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cxnSp>
        <p:nvCxnSpPr>
          <p:cNvPr id="5" name="Straight Connector 4"/>
          <p:cNvCxnSpPr/>
          <p:nvPr/>
        </p:nvCxnSpPr>
        <p:spPr>
          <a:xfrm flipV="1">
            <a:off x="4259580" y="2932430"/>
            <a:ext cx="3098165" cy="12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384460" y="5719491"/>
            <a:ext cx="23269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25"/>
          <p:cNvSpPr txBox="1"/>
          <p:nvPr/>
        </p:nvSpPr>
        <p:spPr>
          <a:xfrm flipH="1">
            <a:off x="2336165" y="66040"/>
            <a:ext cx="735076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CLASS DIAGRAM</a:t>
            </a:r>
          </a:p>
        </p:txBody>
      </p:sp>
      <p:cxnSp>
        <p:nvCxnSpPr>
          <p:cNvPr id="2" name="Straight Arrow Connector 1"/>
          <p:cNvCxnSpPr/>
          <p:nvPr/>
        </p:nvCxnSpPr>
        <p:spPr>
          <a:xfrm>
            <a:off x="1945640" y="2329180"/>
            <a:ext cx="2278380" cy="0"/>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3" name="Straight Connector 2"/>
          <p:cNvCxnSpPr>
            <a:endCxn id="61" idx="0"/>
          </p:cNvCxnSpPr>
          <p:nvPr/>
        </p:nvCxnSpPr>
        <p:spPr>
          <a:xfrm>
            <a:off x="1976120" y="2323465"/>
            <a:ext cx="24765" cy="1638935"/>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Arrow Connector 9"/>
          <p:cNvCxnSpPr>
            <a:endCxn id="61" idx="3"/>
          </p:cNvCxnSpPr>
          <p:nvPr/>
        </p:nvCxnSpPr>
        <p:spPr>
          <a:xfrm flipH="1" flipV="1">
            <a:off x="3514090" y="5200650"/>
            <a:ext cx="1238250" cy="4445"/>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1" name="Straight Arrow Connector 10"/>
          <p:cNvCxnSpPr>
            <a:endCxn id="18" idx="1"/>
          </p:cNvCxnSpPr>
          <p:nvPr/>
        </p:nvCxnSpPr>
        <p:spPr>
          <a:xfrm>
            <a:off x="8087360" y="4994275"/>
            <a:ext cx="1293495" cy="6350"/>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3" name="Straight Connector 12"/>
          <p:cNvCxnSpPr>
            <a:endCxn id="19" idx="3"/>
          </p:cNvCxnSpPr>
          <p:nvPr/>
        </p:nvCxnSpPr>
        <p:spPr>
          <a:xfrm>
            <a:off x="9370060" y="3771900"/>
            <a:ext cx="2370455" cy="2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393305" y="2323465"/>
            <a:ext cx="3198495" cy="29845"/>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10547350" y="2303780"/>
            <a:ext cx="14605" cy="1030605"/>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99105" y="13144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ER DIAGRAM</a:t>
            </a:r>
          </a:p>
        </p:txBody>
      </p:sp>
      <p:pic>
        <p:nvPicPr>
          <p:cNvPr id="4" name="Content Placeholder 3"/>
          <p:cNvPicPr>
            <a:picLocks noGrp="1" noChangeAspect="1"/>
          </p:cNvPicPr>
          <p:nvPr>
            <p:ph sz="half" idx="2"/>
          </p:nvPr>
        </p:nvPicPr>
        <p:blipFill>
          <a:blip r:embed="rId2"/>
          <a:srcRect l="13020" t="16168" r="34986" b="8120"/>
          <a:stretch>
            <a:fillRect/>
          </a:stretch>
        </p:blipFill>
        <p:spPr>
          <a:xfrm>
            <a:off x="121920" y="715645"/>
            <a:ext cx="11684000" cy="60382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1224280"/>
            <a:ext cx="10515600" cy="4409440"/>
          </a:xfrm>
        </p:spPr>
        <p:txBody>
          <a:bodyPr/>
          <a:lstStyle/>
          <a:p>
            <a:pPr>
              <a:buFont typeface="Arial" panose="020B0604020202020204" pitchFamily="34" charset="0"/>
              <a:buChar char="•"/>
            </a:pPr>
            <a:r>
              <a:rPr lang="en-US" sz="4000">
                <a:latin typeface="Times New Roman" panose="02020603050405020304" charset="0"/>
                <a:cs typeface="Times New Roman" panose="02020603050405020304" charset="0"/>
              </a:rPr>
              <a:t>   </a:t>
            </a:r>
            <a:r>
              <a:rPr lang="en-US" sz="2800">
                <a:latin typeface="Times New Roman" panose="02020603050405020304" charset="0"/>
                <a:cs typeface="Times New Roman" panose="02020603050405020304" charset="0"/>
              </a:rPr>
              <a:t>The system contains 5 Modules</a:t>
            </a:r>
          </a:p>
          <a:p>
            <a:pPr marL="0" indent="0">
              <a:buFont typeface="Wingdings" panose="05000000000000000000" charset="0"/>
              <a:buNone/>
            </a:pPr>
            <a:endParaRPr lang="en-US" sz="2800">
              <a:latin typeface="Times New Roman" panose="02020603050405020304" charset="0"/>
              <a:cs typeface="Times New Roman" panose="02020603050405020304" charset="0"/>
            </a:endParaRPr>
          </a:p>
          <a:p>
            <a:pPr marL="514350" indent="-514350">
              <a:buAutoNum type="arabicPeriod"/>
            </a:pPr>
            <a:r>
              <a:rPr lang="en-US" sz="2800" b="1">
                <a:latin typeface="Times New Roman" panose="02020603050405020304" charset="0"/>
                <a:cs typeface="Times New Roman" panose="02020603050405020304" charset="0"/>
              </a:rPr>
              <a:t>ADMIN</a:t>
            </a:r>
            <a:r>
              <a:rPr lang="en-US" sz="2800">
                <a:latin typeface="Times New Roman" panose="02020603050405020304" charset="0"/>
                <a:cs typeface="Times New Roman" panose="02020603050405020304" charset="0"/>
              </a:rPr>
              <a:t> - Registration and Login.</a:t>
            </a:r>
          </a:p>
          <a:p>
            <a:pPr marL="514350" indent="-514350">
              <a:buAutoNum type="arabicPeriod"/>
            </a:pPr>
            <a:r>
              <a:rPr lang="en-US" sz="2800" b="1">
                <a:latin typeface="Times New Roman" panose="02020603050405020304" charset="0"/>
                <a:cs typeface="Times New Roman" panose="02020603050405020304" charset="0"/>
              </a:rPr>
              <a:t>CLIENT</a:t>
            </a:r>
            <a:r>
              <a:rPr lang="en-US" sz="2800">
                <a:latin typeface="Times New Roman" panose="02020603050405020304" charset="0"/>
                <a:cs typeface="Times New Roman" panose="02020603050405020304" charset="0"/>
              </a:rPr>
              <a:t> - Signup and Login.</a:t>
            </a:r>
          </a:p>
          <a:p>
            <a:pPr marL="514350" indent="-514350">
              <a:buAutoNum type="arabicPeriod"/>
            </a:pPr>
            <a:r>
              <a:rPr lang="en-US" sz="2800" b="1">
                <a:latin typeface="Times New Roman" panose="02020603050405020304" charset="0"/>
                <a:cs typeface="Times New Roman" panose="02020603050405020304" charset="0"/>
              </a:rPr>
              <a:t>MENU LIST</a:t>
            </a:r>
            <a:r>
              <a:rPr lang="en-US" sz="2800">
                <a:latin typeface="Times New Roman" panose="02020603050405020304" charset="0"/>
                <a:cs typeface="Times New Roman" panose="02020603050405020304" charset="0"/>
              </a:rPr>
              <a:t>  - Add/Edit Food items by Admin.</a:t>
            </a:r>
          </a:p>
          <a:p>
            <a:pPr marL="514350" indent="-514350">
              <a:buAutoNum type="arabicPeriod"/>
            </a:pPr>
            <a:r>
              <a:rPr lang="en-US" sz="2800" b="1">
                <a:latin typeface="Times New Roman" panose="02020603050405020304" charset="0"/>
                <a:cs typeface="Times New Roman" panose="02020603050405020304" charset="0"/>
              </a:rPr>
              <a:t>CART</a:t>
            </a:r>
            <a:r>
              <a:rPr lang="en-US" sz="2800">
                <a:latin typeface="Times New Roman" panose="02020603050405020304" charset="0"/>
                <a:cs typeface="Times New Roman" panose="02020603050405020304" charset="0"/>
              </a:rPr>
              <a:t> - Customer can add food from menu list</a:t>
            </a:r>
          </a:p>
          <a:p>
            <a:pPr marL="514350" indent="-514350">
              <a:buAutoNum type="arabicPeriod"/>
            </a:pPr>
            <a:r>
              <a:rPr lang="en-US" sz="2800" b="1">
                <a:latin typeface="Times New Roman" panose="02020603050405020304" charset="0"/>
                <a:cs typeface="Times New Roman" panose="02020603050405020304" charset="0"/>
              </a:rPr>
              <a:t>ORDER - </a:t>
            </a:r>
            <a:r>
              <a:rPr lang="en-US" sz="2800">
                <a:latin typeface="Times New Roman" panose="02020603050405020304" charset="0"/>
                <a:cs typeface="Times New Roman" panose="02020603050405020304" charset="0"/>
              </a:rPr>
              <a:t>It shows items which present in cart and order status. </a:t>
            </a:r>
          </a:p>
          <a:p>
            <a:pPr marL="514350" indent="-514350">
              <a:buAutoNum type="arabicPeriod"/>
            </a:pPr>
            <a:endParaRPr lang="en-US" sz="2800">
              <a:latin typeface="Times New Roman" panose="02020603050405020304" charset="0"/>
              <a:cs typeface="Times New Roman" panose="02020603050405020304" charset="0"/>
            </a:endParaRPr>
          </a:p>
          <a:p>
            <a:pPr marL="0" indent="0">
              <a:buNone/>
            </a:pPr>
            <a:endParaRPr lang="en-US" sz="2800">
              <a:latin typeface="Times New Roman" panose="02020603050405020304" charset="0"/>
              <a:cs typeface="Times New Roman" panose="02020603050405020304" charset="0"/>
            </a:endParaRPr>
          </a:p>
        </p:txBody>
      </p:sp>
      <p:sp>
        <p:nvSpPr>
          <p:cNvPr id="38" name="TextBox 25"/>
          <p:cNvSpPr txBox="1"/>
          <p:nvPr/>
        </p:nvSpPr>
        <p:spPr>
          <a:xfrm flipH="1">
            <a:off x="3059430" y="150495"/>
            <a:ext cx="5344795" cy="645160"/>
          </a:xfrm>
          <a:prstGeom prst="rect">
            <a:avLst/>
          </a:prstGeom>
          <a:noFill/>
        </p:spPr>
        <p:txBody>
          <a:bodyPr wrap="square" rtlCol="0">
            <a:spAutoFit/>
            <a:scene3d>
              <a:camera prst="orthographicFront"/>
              <a:lightRig rig="threePt" dir="t"/>
            </a:scene3d>
          </a:bodyPr>
          <a:lstStyle/>
          <a:p>
            <a:pPr lvl="0" algn="ctr" fontAlgn="base"/>
            <a:r>
              <a:rPr lang="en-US" altLang="zh-CN" sz="36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MODULES</a:t>
            </a:r>
            <a:endPar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850" y="146050"/>
            <a:ext cx="10515600" cy="950595"/>
          </a:xfrm>
        </p:spPr>
        <p:txBody>
          <a:bodyPr>
            <a:normAutofit fontScale="90000"/>
          </a:bodyPr>
          <a:lstStyle/>
          <a:p>
            <a:pPr algn="ctr"/>
            <a:r>
              <a:rPr lang="en-US" sz="3600" b="1">
                <a:latin typeface="Times New Roman" panose="02020603050405020304" charset="0"/>
                <a:cs typeface="Times New Roman" panose="02020603050405020304" charset="0"/>
              </a:rPr>
              <a:t>OUTPUT SCREENSHOTS                                         ADMIN REGISTRATION IN POSTMAN</a:t>
            </a:r>
          </a:p>
        </p:txBody>
      </p:sp>
      <p:pic>
        <p:nvPicPr>
          <p:cNvPr id="5" name="Content Placeholder 4" descr="Screenshot 2022-12-13 173156"/>
          <p:cNvPicPr>
            <a:picLocks noGrp="1" noChangeAspect="1"/>
          </p:cNvPicPr>
          <p:nvPr>
            <p:ph sz="half" idx="1"/>
          </p:nvPr>
        </p:nvPicPr>
        <p:blipFill>
          <a:blip r:embed="rId2"/>
          <a:srcRect r="-282" b="12950"/>
          <a:stretch>
            <a:fillRect/>
          </a:stretch>
        </p:blipFill>
        <p:spPr>
          <a:xfrm>
            <a:off x="370840" y="1096645"/>
            <a:ext cx="11449050" cy="56584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004820" y="-229235"/>
            <a:ext cx="5629275" cy="1076325"/>
          </a:xfrm>
          <a:prstGeom prst="rect">
            <a:avLst/>
          </a:prstGeom>
          <a:noFill/>
        </p:spPr>
        <p:txBody>
          <a:bodyPr wrap="square" rtlCol="0">
            <a:spAutoFit/>
            <a:scene3d>
              <a:camera prst="orthographicFront"/>
              <a:lightRig rig="threePt" dir="t"/>
            </a:scene3d>
          </a:bodyPr>
          <a:lstStyle/>
          <a:p>
            <a:pPr lvl="0" algn="ctr" fontAlgn="base"/>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TABLE</a:t>
            </a:r>
          </a:p>
        </p:txBody>
      </p:sp>
      <p:pic>
        <p:nvPicPr>
          <p:cNvPr id="4" name="Content Placeholder 3" descr="admin table"/>
          <p:cNvPicPr>
            <a:picLocks noGrp="1" noChangeAspect="1"/>
          </p:cNvPicPr>
          <p:nvPr>
            <p:ph sz="half" idx="1"/>
          </p:nvPr>
        </p:nvPicPr>
        <p:blipFill>
          <a:blip r:embed="rId2"/>
          <a:stretch>
            <a:fillRect/>
          </a:stretch>
        </p:blipFill>
        <p:spPr>
          <a:xfrm>
            <a:off x="99060" y="1238250"/>
            <a:ext cx="11910060" cy="54508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14725" y="-328930"/>
            <a:ext cx="4239895" cy="843915"/>
          </a:xfrm>
        </p:spPr>
        <p:txBody>
          <a:bodyPr>
            <a:normAutofit fontScale="90000"/>
          </a:bodyPr>
          <a:lstStyle/>
          <a:p>
            <a:pPr algn="ctr"/>
            <a:r>
              <a:rPr lang="en-US"/>
              <a:t>                  </a:t>
            </a:r>
            <a:br>
              <a:rPr lang="en-US"/>
            </a:br>
            <a:r>
              <a:rPr lang="en-US"/>
              <a:t> </a:t>
            </a:r>
            <a:r>
              <a:rPr lang="en-US" sz="3600" b="1">
                <a:latin typeface="Times New Roman" panose="02020603050405020304" charset="0"/>
                <a:ea typeface="Microsoft JhengHei UI Light" panose="020B0304030504040204" charset="-120"/>
                <a:cs typeface="Times New Roman" panose="02020603050405020304" charset="0"/>
              </a:rPr>
              <a:t>CUSTOMER TABLE </a:t>
            </a:r>
            <a:r>
              <a:rPr lang="en-US"/>
              <a:t>                     </a:t>
            </a:r>
            <a:r>
              <a:rPr lang="en-US" b="1">
                <a:latin typeface="Times New Roman" panose="02020603050405020304" charset="0"/>
                <a:cs typeface="Times New Roman" panose="02020603050405020304" charset="0"/>
              </a:rPr>
              <a:t> </a:t>
            </a:r>
            <a:r>
              <a:rPr lang="en-US" sz="4000" b="1">
                <a:latin typeface="Times New Roman" panose="02020603050405020304" charset="0"/>
                <a:cs typeface="Times New Roman" panose="02020603050405020304" charset="0"/>
              </a:rPr>
              <a:t> </a:t>
            </a:r>
          </a:p>
        </p:txBody>
      </p:sp>
      <p:pic>
        <p:nvPicPr>
          <p:cNvPr id="3" name="Content Placeholder 2"/>
          <p:cNvPicPr>
            <a:picLocks noGrp="1" noChangeAspect="1"/>
          </p:cNvPicPr>
          <p:nvPr>
            <p:ph sz="half" idx="1"/>
          </p:nvPr>
        </p:nvPicPr>
        <p:blipFill>
          <a:blip r:embed="rId2"/>
          <a:srcRect l="13983" t="12426" r="16299" b="37824"/>
          <a:stretch>
            <a:fillRect/>
          </a:stretch>
        </p:blipFill>
        <p:spPr>
          <a:xfrm>
            <a:off x="235585" y="657860"/>
            <a:ext cx="11579860" cy="60820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545"/>
            <a:ext cx="10515600" cy="647700"/>
          </a:xfrm>
        </p:spPr>
        <p:txBody>
          <a:bodyPr>
            <a:normAutofit fontScale="90000"/>
          </a:bodyPr>
          <a:lstStyle/>
          <a:p>
            <a:pPr algn="ctr"/>
            <a:r>
              <a:rPr lang="en-US" b="1">
                <a:latin typeface="Times New Roman" panose="02020603050405020304" charset="0"/>
                <a:cs typeface="Times New Roman" panose="02020603050405020304" charset="0"/>
              </a:rPr>
              <a:t>PRODUCT TABLE</a:t>
            </a:r>
          </a:p>
        </p:txBody>
      </p:sp>
      <p:pic>
        <p:nvPicPr>
          <p:cNvPr id="5" name="Content Placeholder 4" descr="product table"/>
          <p:cNvPicPr>
            <a:picLocks noGrp="1" noChangeAspect="1"/>
          </p:cNvPicPr>
          <p:nvPr>
            <p:ph sz="half" idx="1"/>
          </p:nvPr>
        </p:nvPicPr>
        <p:blipFill>
          <a:blip r:embed="rId2"/>
          <a:stretch>
            <a:fillRect/>
          </a:stretch>
        </p:blipFill>
        <p:spPr>
          <a:xfrm>
            <a:off x="53340" y="817245"/>
            <a:ext cx="12084685" cy="5843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409633" y="586740"/>
            <a:ext cx="4609465" cy="583565"/>
          </a:xfrm>
          <a:prstGeom prst="rect">
            <a:avLst/>
          </a:prstGeom>
          <a:noFill/>
        </p:spPr>
        <p:txBody>
          <a:bodyPr wrap="square" rtlCol="0">
            <a:spAutoFit/>
            <a:scene3d>
              <a:camera prst="orthographicFront"/>
              <a:lightRig rig="threePt" dir="t"/>
            </a:scene3d>
          </a:bodyPr>
          <a:lstStyle/>
          <a:p>
            <a:pPr lvl="0" algn="ctr" fontAlgn="base"/>
            <a:r>
              <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INTRODUCTION</a:t>
            </a:r>
          </a:p>
        </p:txBody>
      </p:sp>
      <p:sp>
        <p:nvSpPr>
          <p:cNvPr id="43" name="TextBox 25"/>
          <p:cNvSpPr txBox="1"/>
          <p:nvPr/>
        </p:nvSpPr>
        <p:spPr>
          <a:xfrm flipH="1">
            <a:off x="2250440" y="1170305"/>
            <a:ext cx="7486650" cy="5913120"/>
          </a:xfrm>
          <a:prstGeom prst="rect">
            <a:avLst/>
          </a:prstGeom>
          <a:noFill/>
        </p:spPr>
        <p:txBody>
          <a:bodyPr wrap="square" rtlCol="0">
            <a:spAutoFit/>
            <a:scene3d>
              <a:camera prst="orthographicFront"/>
              <a:lightRig rig="threePt" dir="t"/>
            </a:scene3d>
          </a:bodyPr>
          <a:lstStyle/>
          <a:p>
            <a:pPr lvl="0" algn="just" fontAlgn="base"/>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p>
          <a:p>
            <a:pPr lvl="0" algn="just" fontAlgn="base">
              <a:lnSpc>
                <a:spcPct val="110000"/>
              </a:lnSpc>
            </a:pP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Online food ordering is the process of ordering food, for delivery from a website or other application. The product can be either ready-to-eat food despite the</a:t>
            </a:r>
            <a:r>
              <a:rPr lang="en-US" altLang="zh-CN" sz="2800" strike="noStrike" baseline="-25000"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lack of personal interaction, the software provides online customers with the same features someone visiting the restaurant or ordering on the phone would have this includes access to the entire menu with full customization.</a:t>
            </a: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7" descr="WhatsApp Image 2022-12-11 at 3.47.11 PM"/>
          <p:cNvPicPr>
            <a:picLocks noGrp="1" noChangeAspect="1"/>
          </p:cNvPicPr>
          <p:nvPr>
            <p:ph sz="half" idx="1"/>
          </p:nvPr>
        </p:nvPicPr>
        <p:blipFill>
          <a:blip r:embed="rId2"/>
          <a:srcRect b="40775"/>
          <a:stretch>
            <a:fillRect/>
          </a:stretch>
        </p:blipFill>
        <p:spPr>
          <a:xfrm>
            <a:off x="0" y="730250"/>
            <a:ext cx="12192635" cy="5977890"/>
          </a:xfrm>
          <a:prstGeom prst="rect">
            <a:avLst/>
          </a:prstGeom>
        </p:spPr>
      </p:pic>
      <p:sp>
        <p:nvSpPr>
          <p:cNvPr id="4" name="TextBox 25"/>
          <p:cNvSpPr txBox="1"/>
          <p:nvPr/>
        </p:nvSpPr>
        <p:spPr>
          <a:xfrm flipH="1">
            <a:off x="2954020" y="0"/>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MODULE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38780" y="19240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MODULE</a:t>
            </a:r>
          </a:p>
        </p:txBody>
      </p:sp>
      <p:pic>
        <p:nvPicPr>
          <p:cNvPr id="4" name="Content Placeholder 3" descr="WhatsApp Image 2022-12-11 at 3.47.16 PM"/>
          <p:cNvPicPr>
            <a:picLocks noGrp="1" noChangeAspect="1"/>
          </p:cNvPicPr>
          <p:nvPr>
            <p:ph sz="half" idx="1"/>
          </p:nvPr>
        </p:nvPicPr>
        <p:blipFill>
          <a:blip r:embed="rId2"/>
          <a:stretch>
            <a:fillRect/>
          </a:stretch>
        </p:blipFill>
        <p:spPr>
          <a:xfrm>
            <a:off x="213360" y="776605"/>
            <a:ext cx="11802110" cy="60820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1867535" y="101600"/>
            <a:ext cx="793750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MODULE-MENU LIST</a:t>
            </a:r>
          </a:p>
        </p:txBody>
      </p:sp>
      <p:pic>
        <p:nvPicPr>
          <p:cNvPr id="7" name="Content Placeholder 6"/>
          <p:cNvPicPr>
            <a:picLocks noGrp="1" noChangeAspect="1"/>
          </p:cNvPicPr>
          <p:nvPr>
            <p:ph sz="half" idx="2"/>
          </p:nvPr>
        </p:nvPicPr>
        <p:blipFill>
          <a:blip r:embed="rId2"/>
          <a:srcRect b="4555"/>
          <a:stretch>
            <a:fillRect/>
          </a:stretch>
        </p:blipFill>
        <p:spPr>
          <a:xfrm>
            <a:off x="198120" y="685800"/>
            <a:ext cx="11802745" cy="60140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38780" y="16827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 MODULE</a:t>
            </a:r>
          </a:p>
        </p:txBody>
      </p:sp>
      <p:pic>
        <p:nvPicPr>
          <p:cNvPr id="3" name="Content Placeholder 2"/>
          <p:cNvPicPr>
            <a:picLocks noGrp="1" noChangeAspect="1"/>
          </p:cNvPicPr>
          <p:nvPr>
            <p:ph sz="half" idx="1"/>
          </p:nvPr>
        </p:nvPicPr>
        <p:blipFill>
          <a:blip r:embed="rId2"/>
          <a:srcRect b="10667"/>
          <a:stretch>
            <a:fillRect/>
          </a:stretch>
        </p:blipFill>
        <p:spPr>
          <a:xfrm>
            <a:off x="280670" y="752475"/>
            <a:ext cx="11441430" cy="57435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WhatsApp Image 2022-12-11 at 3.47.10 PM"/>
          <p:cNvPicPr>
            <a:picLocks noGrp="1" noChangeAspect="1"/>
          </p:cNvPicPr>
          <p:nvPr>
            <p:ph sz="half" idx="1"/>
          </p:nvPr>
        </p:nvPicPr>
        <p:blipFill>
          <a:blip r:embed="rId2"/>
          <a:srcRect b="29590"/>
          <a:stretch>
            <a:fillRect/>
          </a:stretch>
        </p:blipFill>
        <p:spPr>
          <a:xfrm>
            <a:off x="216535" y="800735"/>
            <a:ext cx="11758295" cy="5806440"/>
          </a:xfrm>
          <a:prstGeom prst="rect">
            <a:avLst/>
          </a:prstGeom>
        </p:spPr>
      </p:pic>
      <p:sp>
        <p:nvSpPr>
          <p:cNvPr id="38" name="TextBox 25"/>
          <p:cNvSpPr txBox="1"/>
          <p:nvPr/>
        </p:nvSpPr>
        <p:spPr>
          <a:xfrm flipH="1">
            <a:off x="2968625" y="9207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 MODULE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68625" y="19240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 MODULE</a:t>
            </a:r>
          </a:p>
        </p:txBody>
      </p:sp>
      <p:pic>
        <p:nvPicPr>
          <p:cNvPr id="7" name="Content Placeholder 2" descr="WhatsApp Image 2022-12-11 at 3.47.07 PM"/>
          <p:cNvPicPr>
            <a:picLocks noGrp="1" noChangeAspect="1"/>
          </p:cNvPicPr>
          <p:nvPr>
            <p:ph sz="half" idx="1"/>
          </p:nvPr>
        </p:nvPicPr>
        <p:blipFill>
          <a:blip r:embed="rId2"/>
          <a:stretch>
            <a:fillRect/>
          </a:stretch>
        </p:blipFill>
        <p:spPr>
          <a:xfrm>
            <a:off x="189865" y="959485"/>
            <a:ext cx="11727815" cy="57207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044190" y="222250"/>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CART</a:t>
            </a:r>
          </a:p>
        </p:txBody>
      </p:sp>
      <p:pic>
        <p:nvPicPr>
          <p:cNvPr id="9" name="Content Placeholder 8" descr="WhatsApp Image 2022-12-11 at 3.47.10 PM (1)"/>
          <p:cNvPicPr>
            <a:picLocks noGrp="1" noChangeAspect="1"/>
          </p:cNvPicPr>
          <p:nvPr>
            <p:ph/>
          </p:nvPr>
        </p:nvPicPr>
        <p:blipFill>
          <a:blip r:embed="rId2"/>
          <a:stretch>
            <a:fillRect/>
          </a:stretch>
        </p:blipFill>
        <p:spPr>
          <a:xfrm>
            <a:off x="130175" y="939165"/>
            <a:ext cx="11694160" cy="58108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38780" y="161925"/>
            <a:ext cx="648843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ORDERS LIST</a:t>
            </a:r>
          </a:p>
        </p:txBody>
      </p:sp>
      <p:pic>
        <p:nvPicPr>
          <p:cNvPr id="7" name="Content Placeholder 6" descr="WhatsApp Image 2022-12-11 at 3.47.13 PM"/>
          <p:cNvPicPr>
            <a:picLocks noGrp="1" noChangeAspect="1"/>
          </p:cNvPicPr>
          <p:nvPr>
            <p:ph sz="half" idx="1"/>
          </p:nvPr>
        </p:nvPicPr>
        <p:blipFill>
          <a:blip r:embed="rId2"/>
          <a:stretch>
            <a:fillRect/>
          </a:stretch>
        </p:blipFill>
        <p:spPr>
          <a:xfrm>
            <a:off x="-635" y="866140"/>
            <a:ext cx="12040870" cy="59918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323273" y="431800"/>
            <a:ext cx="4609465" cy="583565"/>
          </a:xfrm>
          <a:prstGeom prst="rect">
            <a:avLst/>
          </a:prstGeom>
          <a:noFill/>
        </p:spPr>
        <p:txBody>
          <a:bodyPr wrap="square" rtlCol="0">
            <a:spAutoFit/>
            <a:scene3d>
              <a:camera prst="orthographicFront"/>
              <a:lightRig rig="threePt" dir="t"/>
            </a:scene3d>
          </a:bodyPr>
          <a:lstStyle/>
          <a:p>
            <a:pPr lvl="0" algn="ctr" fontAlgn="base"/>
            <a:r>
              <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ADVANTAGES</a:t>
            </a:r>
          </a:p>
        </p:txBody>
      </p:sp>
      <p:sp>
        <p:nvSpPr>
          <p:cNvPr id="43" name="TextBox 25"/>
          <p:cNvSpPr txBox="1"/>
          <p:nvPr/>
        </p:nvSpPr>
        <p:spPr>
          <a:xfrm flipH="1">
            <a:off x="1958340" y="864870"/>
            <a:ext cx="8275955" cy="4431030"/>
          </a:xfrm>
          <a:prstGeom prst="rect">
            <a:avLst/>
          </a:prstGeom>
          <a:noFill/>
        </p:spPr>
        <p:txBody>
          <a:bodyPr wrap="square" rtlCol="0">
            <a:spAutoFit/>
            <a:scene3d>
              <a:camera prst="orthographicFront"/>
              <a:lightRig rig="threePt" dir="t"/>
            </a:scene3d>
          </a:bodyPr>
          <a:lstStyle/>
          <a:p>
            <a:pPr lvl="0" algn="ctr" fontAlgn="base"/>
            <a:endParaRPr lang="zh-C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Clients can order whenever they want..</a:t>
            </a:r>
          </a:p>
          <a:p>
            <a:pPr lvl="0" indent="0" algn="just" fontAlgn="base">
              <a:buFont typeface="Wingdings" panose="05000000000000000000" charset="0"/>
              <a:buNone/>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Makes the ordering process easier.</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Customer's satisfaction.</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convenience of mobile ordering</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No more waiting in long queues to place an order.</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Discover New Items.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492183" y="444500"/>
            <a:ext cx="460946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CONCLUSION</a:t>
            </a:r>
          </a:p>
        </p:txBody>
      </p:sp>
      <p:sp>
        <p:nvSpPr>
          <p:cNvPr id="43" name="TextBox 25"/>
          <p:cNvSpPr txBox="1"/>
          <p:nvPr/>
        </p:nvSpPr>
        <p:spPr>
          <a:xfrm flipH="1">
            <a:off x="1950085" y="923290"/>
            <a:ext cx="8291830" cy="4276725"/>
          </a:xfrm>
          <a:prstGeom prst="rect">
            <a:avLst/>
          </a:prstGeom>
          <a:noFill/>
        </p:spPr>
        <p:txBody>
          <a:bodyPr wrap="square" rtlCol="0">
            <a:spAutoFit/>
            <a:scene3d>
              <a:camera prst="orthographicFront"/>
              <a:lightRig rig="threePt" dir="t"/>
            </a:scene3d>
          </a:bodyPr>
          <a:lstStyle/>
          <a:p>
            <a:pPr lvl="0" algn="ctr" fontAlgn="base"/>
            <a:endPar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Online Food Ordering system is done to help and solve one of the important problems of customer. Because Large number of customer can use the internet and phone. Various issues related to Mess Tiffin Service will be solved by these system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Thus, implementation of Online Food Ordering system is done to help and solve one of the important problems of customer. It helps customer in making order easily and gives information needed in making order to customer place.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0633" y="891540"/>
            <a:ext cx="460946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PROJECT OBJECTIVE</a:t>
            </a:r>
          </a:p>
        </p:txBody>
      </p:sp>
      <p:sp>
        <p:nvSpPr>
          <p:cNvPr id="43" name="TextBox 25"/>
          <p:cNvSpPr txBox="1"/>
          <p:nvPr/>
        </p:nvSpPr>
        <p:spPr>
          <a:xfrm flipH="1">
            <a:off x="2190115" y="1367155"/>
            <a:ext cx="7919085" cy="4661535"/>
          </a:xfrm>
          <a:prstGeom prst="rect">
            <a:avLst/>
          </a:prstGeom>
          <a:noFill/>
        </p:spPr>
        <p:txBody>
          <a:bodyPr wrap="square" rtlCol="0">
            <a:spAutoFit/>
            <a:scene3d>
              <a:camera prst="orthographicFront"/>
              <a:lightRig rig="threePt" dir="t"/>
            </a:scene3d>
          </a:bodyPr>
          <a:lstStyle/>
          <a:p>
            <a:pPr lvl="0" algn="ctr" fontAlgn="base">
              <a:lnSpc>
                <a:spcPct val="150000"/>
              </a:lnSpc>
            </a:pPr>
            <a:endParaRPr lang="en-US"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evaluate the way of interaction with customers.</a:t>
            </a: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develop a restaurant ordering system with web application based on the client server application.</a:t>
            </a: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determine the factors that influence customer when ordering food online.</a:t>
            </a:r>
          </a:p>
          <a:p>
            <a:pPr marL="285750" lvl="0" indent="-285750" algn="just" fontAlgn="base">
              <a:lnSpc>
                <a:spcPct val="150000"/>
              </a:lnSpc>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2018665" y="2423160"/>
            <a:ext cx="4469765" cy="1106805"/>
          </a:xfrm>
          <a:prstGeom prst="rect">
            <a:avLst/>
          </a:prstGeom>
          <a:noFill/>
        </p:spPr>
        <p:txBody>
          <a:bodyPr vert="horz" wrap="square" rtlCol="0">
            <a:spAutoFit/>
          </a:bodyPr>
          <a:lstStyle/>
          <a:p>
            <a:r>
              <a:rPr lang="en-US" altLang="zh-CN" sz="6600" b="1">
                <a:solidFill>
                  <a:srgbClr val="5E2620"/>
                </a:solidFill>
                <a:latin typeface="Calibri" panose="020F0502020204030204" charset="0"/>
                <a:ea typeface="Calibri" panose="020F0502020204030204" charset="0"/>
                <a:cs typeface="Calibri" panose="020F0502020204030204" charset="0"/>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775" y="635"/>
            <a:ext cx="5610860" cy="6978650"/>
          </a:xfrm>
          <a:prstGeom prst="rect">
            <a:avLst/>
          </a:prstGeom>
        </p:spPr>
      </p:pic>
      <p:sp>
        <p:nvSpPr>
          <p:cNvPr id="12" name="任意多边形 11"/>
          <p:cNvSpPr/>
          <p:nvPr/>
        </p:nvSpPr>
        <p:spPr>
          <a:xfrm>
            <a:off x="2690099" y="1069309"/>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FF00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0620" tIns="394563" rIns="300619" bIns="845492" numCol="1" spcCol="1270" anchor="ctr" anchorCtr="0">
            <a:noAutofit/>
          </a:bodyPr>
          <a:lstStyle/>
          <a:p>
            <a:pPr lvl="0" algn="ctr" defTabSz="2489200">
              <a:lnSpc>
                <a:spcPct val="90000"/>
              </a:lnSpc>
              <a:spcBef>
                <a:spcPct val="0"/>
              </a:spcBef>
              <a:spcAft>
                <a:spcPct val="35000"/>
              </a:spcAft>
            </a:pPr>
            <a:endParaRPr lang="zh-CN" altLang="en-US" sz="5600" kern="1200">
              <a:solidFill>
                <a:srgbClr val="D13400"/>
              </a:solidFill>
            </a:endParaRPr>
          </a:p>
        </p:txBody>
      </p:sp>
      <p:sp>
        <p:nvSpPr>
          <p:cNvPr id="13" name="任意多边形 12"/>
          <p:cNvSpPr/>
          <p:nvPr/>
        </p:nvSpPr>
        <p:spPr>
          <a:xfrm>
            <a:off x="4054195" y="1966017"/>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C000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689545" tIns="582449" rIns="212313"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14" name="任意多边形 13"/>
          <p:cNvSpPr/>
          <p:nvPr/>
        </p:nvSpPr>
        <p:spPr>
          <a:xfrm>
            <a:off x="1526029" y="2301932"/>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D134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8" name="椭圆 7"/>
          <p:cNvSpPr/>
          <p:nvPr/>
        </p:nvSpPr>
        <p:spPr>
          <a:xfrm>
            <a:off x="704210" y="368209"/>
            <a:ext cx="620093" cy="620093"/>
          </a:xfrm>
          <a:prstGeom prst="ellipse">
            <a:avLst/>
          </a:prstGeom>
          <a:solidFill>
            <a:srgbClr val="D13400"/>
          </a:solidFill>
          <a:ln>
            <a:solidFill>
              <a:srgbClr val="D13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01279" y="280416"/>
            <a:ext cx="8560676" cy="768350"/>
          </a:xfrm>
          <a:prstGeom prst="rect">
            <a:avLst/>
          </a:prstGeom>
          <a:noFill/>
        </p:spPr>
        <p:txBody>
          <a:bodyPr wrap="square" rtlCol="0">
            <a:spAutoFit/>
          </a:bodyPr>
          <a:lstStyle/>
          <a:p>
            <a:r>
              <a:rPr lang="en-US" altLang="zh-CN" sz="4400" b="1" spc="140" dirty="0" smtClean="0">
                <a:solidFill>
                  <a:schemeClr val="bg1"/>
                </a:solidFill>
                <a:effectLst>
                  <a:outerShdw blurRad="38100" dist="38100" dir="2700000" algn="tl">
                    <a:srgbClr val="000000">
                      <a:alpha val="43137"/>
                    </a:srgbClr>
                  </a:outerShdw>
                </a:effectLst>
                <a:latin typeface="Times New Roman" panose="02020603050405020304" charset="0"/>
                <a:ea typeface="Microsoft JhengHei UI Light" panose="020B0304030504040204" charset="-120"/>
                <a:cs typeface="Times New Roman" panose="02020603050405020304" charset="0"/>
              </a:rPr>
              <a:t>T</a:t>
            </a:r>
            <a:r>
              <a:rPr lang="en-US" altLang="zh-CN" sz="2800" b="1" spc="140" dirty="0" smtClean="0">
                <a:latin typeface="Times New Roman" panose="02020603050405020304" charset="0"/>
                <a:ea typeface="Microsoft JhengHei UI Light" panose="020B0304030504040204" charset="-120"/>
                <a:cs typeface="Times New Roman" panose="02020603050405020304" charset="0"/>
              </a:rPr>
              <a:t>ECHNOLOGIES USED</a:t>
            </a:r>
          </a:p>
        </p:txBody>
      </p:sp>
      <p:sp>
        <p:nvSpPr>
          <p:cNvPr id="10" name="文本框 9"/>
          <p:cNvSpPr txBox="1"/>
          <p:nvPr/>
        </p:nvSpPr>
        <p:spPr>
          <a:xfrm>
            <a:off x="457200" y="5292859"/>
            <a:ext cx="5439104" cy="368300"/>
          </a:xfrm>
          <a:prstGeom prst="rect">
            <a:avLst/>
          </a:prstGeom>
          <a:noFill/>
        </p:spPr>
        <p:txBody>
          <a:bodyPr wrap="square" rtlCol="0">
            <a:spAutoFit/>
          </a:bodyPr>
          <a:lstStyle/>
          <a:p>
            <a:pPr algn="just"/>
            <a:r>
              <a:rPr lang="en-US" altLang="zh-CN" dirty="0"/>
              <a:t> </a:t>
            </a:r>
          </a:p>
        </p:txBody>
      </p:sp>
      <p:sp>
        <p:nvSpPr>
          <p:cNvPr id="15" name="文本框 14"/>
          <p:cNvSpPr txBox="1"/>
          <p:nvPr/>
        </p:nvSpPr>
        <p:spPr>
          <a:xfrm>
            <a:off x="2857497" y="1700744"/>
            <a:ext cx="1696640" cy="460375"/>
          </a:xfrm>
          <a:prstGeom prst="rect">
            <a:avLst/>
          </a:prstGeom>
          <a:noFill/>
        </p:spPr>
        <p:txBody>
          <a:bodyPr wrap="square" rtlCol="0">
            <a:spAutoFit/>
          </a:bodyPr>
          <a:lstStyle/>
          <a:p>
            <a:pPr algn="ctr"/>
            <a:r>
              <a:rPr lang="en-US" altLang="zh-CN" sz="2400" dirty="0" smtClean="0">
                <a:solidFill>
                  <a:schemeClr val="bg1"/>
                </a:solidFill>
              </a:rPr>
              <a:t>Spring Boot </a:t>
            </a:r>
            <a:endParaRPr lang="zh-CN" altLang="en-US" sz="2400" dirty="0">
              <a:solidFill>
                <a:schemeClr val="bg1"/>
              </a:solidFill>
            </a:endParaRPr>
          </a:p>
        </p:txBody>
      </p:sp>
      <p:sp>
        <p:nvSpPr>
          <p:cNvPr id="16" name="文本框 15"/>
          <p:cNvSpPr txBox="1"/>
          <p:nvPr/>
        </p:nvSpPr>
        <p:spPr>
          <a:xfrm>
            <a:off x="1676679" y="3182546"/>
            <a:ext cx="1696640" cy="460375"/>
          </a:xfrm>
          <a:prstGeom prst="rect">
            <a:avLst/>
          </a:prstGeom>
          <a:noFill/>
        </p:spPr>
        <p:txBody>
          <a:bodyPr wrap="square" rtlCol="0">
            <a:spAutoFit/>
          </a:bodyPr>
          <a:lstStyle/>
          <a:p>
            <a:pPr algn="ctr"/>
            <a:r>
              <a:rPr lang="en-US" altLang="zh-CN" sz="2400" dirty="0">
                <a:solidFill>
                  <a:schemeClr val="bg1"/>
                </a:solidFill>
              </a:rPr>
              <a:t>Postman</a:t>
            </a:r>
          </a:p>
        </p:txBody>
      </p:sp>
      <p:sp>
        <p:nvSpPr>
          <p:cNvPr id="17" name="文本框 16"/>
          <p:cNvSpPr txBox="1"/>
          <p:nvPr/>
        </p:nvSpPr>
        <p:spPr>
          <a:xfrm>
            <a:off x="4416464" y="2944653"/>
            <a:ext cx="1696640" cy="460375"/>
          </a:xfrm>
          <a:prstGeom prst="rect">
            <a:avLst/>
          </a:prstGeom>
          <a:noFill/>
        </p:spPr>
        <p:txBody>
          <a:bodyPr wrap="square" rtlCol="0">
            <a:spAutoFit/>
          </a:bodyPr>
          <a:lstStyle/>
          <a:p>
            <a:pPr algn="ctr"/>
            <a:r>
              <a:rPr lang="en-US" altLang="zh-CN" sz="2400" dirty="0" smtClean="0">
                <a:solidFill>
                  <a:schemeClr val="bg1"/>
                </a:solidFill>
              </a:rPr>
              <a:t>MySQL </a:t>
            </a:r>
            <a:endParaRPr lang="zh-CN" altLang="en-US" sz="2400" dirty="0">
              <a:solidFill>
                <a:schemeClr val="bg1"/>
              </a:solidFill>
            </a:endParaRPr>
          </a:p>
        </p:txBody>
      </p:sp>
      <p:sp>
        <p:nvSpPr>
          <p:cNvPr id="2" name="任意多边形 13"/>
          <p:cNvSpPr/>
          <p:nvPr/>
        </p:nvSpPr>
        <p:spPr>
          <a:xfrm>
            <a:off x="2857624" y="3406197"/>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D134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3" name="文本框 16"/>
          <p:cNvSpPr txBox="1"/>
          <p:nvPr/>
        </p:nvSpPr>
        <p:spPr>
          <a:xfrm>
            <a:off x="3248064" y="4188618"/>
            <a:ext cx="1696640" cy="460375"/>
          </a:xfrm>
          <a:prstGeom prst="rect">
            <a:avLst/>
          </a:prstGeom>
          <a:noFill/>
        </p:spPr>
        <p:txBody>
          <a:bodyPr wrap="square" rtlCol="0">
            <a:spAutoFit/>
          </a:bodyPr>
          <a:lstStyle/>
          <a:p>
            <a:pPr algn="ctr"/>
            <a:r>
              <a:rPr lang="en-US" altLang="zh-CN" sz="2400" dirty="0">
                <a:solidFill>
                  <a:schemeClr val="bg1"/>
                </a:solidFill>
              </a:rPr>
              <a:t>Angular</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705485" y="1421765"/>
            <a:ext cx="2038350" cy="4601845"/>
          </a:xfrm>
          <a:prstGeom prst="rect">
            <a:avLst/>
          </a:prstGeom>
          <a:blipFill rotWithShape="1">
            <a:blip r:embed="rId2"/>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endParaRPr lang="zh-CN" altLang="en-US">
              <a:ea typeface="Calibri" panose="020F0502020204030204" charset="0"/>
              <a:cs typeface="Calibri" panose="020F0502020204030204" charset="0"/>
              <a:sym typeface="+mn-ea"/>
            </a:endParaRPr>
          </a:p>
        </p:txBody>
      </p:sp>
      <p:sp>
        <p:nvSpPr>
          <p:cNvPr id="14" name="矩形 13"/>
          <p:cNvSpPr/>
          <p:nvPr/>
        </p:nvSpPr>
        <p:spPr>
          <a:xfrm>
            <a:off x="2814955" y="1421765"/>
            <a:ext cx="3222625" cy="4601845"/>
          </a:xfrm>
          <a:prstGeom prst="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ea typeface="Calibri" panose="020F0502020204030204" charset="0"/>
              <a:cs typeface="Calibri" panose="020F0502020204030204" charset="0"/>
            </a:endParaRPr>
          </a:p>
        </p:txBody>
      </p:sp>
      <p:sp>
        <p:nvSpPr>
          <p:cNvPr id="17" name="矩形 16"/>
          <p:cNvSpPr/>
          <p:nvPr/>
        </p:nvSpPr>
        <p:spPr>
          <a:xfrm>
            <a:off x="6076950" y="1421765"/>
            <a:ext cx="2505075" cy="4601845"/>
          </a:xfrm>
          <a:prstGeom prst="rect">
            <a:avLst/>
          </a:prstGeom>
          <a:blipFill rotWithShape="1">
            <a:blip r:embed="rId3"/>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endParaRPr lang="zh-CN" altLang="en-US">
              <a:ea typeface="Calibri" panose="020F0502020204030204" charset="0"/>
              <a:cs typeface="Calibri" panose="020F0502020204030204" charset="0"/>
              <a:sym typeface="+mn-ea"/>
            </a:endParaRPr>
          </a:p>
        </p:txBody>
      </p:sp>
      <p:sp>
        <p:nvSpPr>
          <p:cNvPr id="18" name="矩形 17"/>
          <p:cNvSpPr/>
          <p:nvPr/>
        </p:nvSpPr>
        <p:spPr>
          <a:xfrm>
            <a:off x="8669020" y="1421765"/>
            <a:ext cx="2827655" cy="4601845"/>
          </a:xfrm>
          <a:prstGeom prst="rect">
            <a:avLst/>
          </a:prstGeom>
          <a:solidFill>
            <a:srgbClr val="FF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ea typeface="Calibri" panose="020F0502020204030204" charset="0"/>
              <a:cs typeface="Calibri" panose="020F0502020204030204" charset="0"/>
            </a:endParaRPr>
          </a:p>
        </p:txBody>
      </p:sp>
      <p:sp>
        <p:nvSpPr>
          <p:cNvPr id="140297" name="文本框 22"/>
          <p:cNvSpPr txBox="1"/>
          <p:nvPr/>
        </p:nvSpPr>
        <p:spPr>
          <a:xfrm flipH="1">
            <a:off x="2888615" y="2487930"/>
            <a:ext cx="3098800" cy="1641475"/>
          </a:xfrm>
          <a:prstGeom prst="rect">
            <a:avLst/>
          </a:prstGeom>
          <a:noFill/>
          <a:ln w="9525">
            <a:noFill/>
          </a:ln>
          <a:effectLst>
            <a:outerShdw sx="999" sy="999" algn="ctr" rotWithShape="0">
              <a:srgbClr val="000000"/>
            </a:outerShdw>
          </a:effectLst>
        </p:spPr>
        <p:txBody>
          <a:bodyPr wrap="square" anchor="t">
            <a:spAutoFit/>
          </a:bodyPr>
          <a:lstStyle/>
          <a:p>
            <a:pPr lvl="0" algn="just">
              <a:lnSpc>
                <a:spcPct val="120000"/>
              </a:lnSpc>
            </a:pPr>
            <a:endParaRPr lang="en-US"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285750" lvl="0" indent="-285750" algn="just">
              <a:lnSpc>
                <a:spcPct val="120000"/>
              </a:lnSpc>
              <a:buFont typeface="Wingdings" panose="05000000000000000000" charset="0"/>
              <a:buChar char="q"/>
            </a:pPr>
            <a:r>
              <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Operating System: Windows 10</a:t>
            </a:r>
          </a:p>
          <a:p>
            <a:pPr marL="285750" lvl="0" indent="-285750" algn="just">
              <a:lnSpc>
                <a:spcPct val="120000"/>
              </a:lnSpc>
              <a:buFont typeface="Wingdings" panose="05000000000000000000" charset="0"/>
              <a:buChar char="q"/>
            </a:pPr>
            <a:r>
              <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Hard Disk: 1 TB</a:t>
            </a:r>
          </a:p>
          <a:p>
            <a:pPr marL="285750" lvl="0" indent="-285750" algn="just">
              <a:lnSpc>
                <a:spcPct val="120000"/>
              </a:lnSpc>
              <a:buFont typeface="Wingdings" panose="05000000000000000000" charset="0"/>
              <a:buChar char="q"/>
            </a:pPr>
            <a:r>
              <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RAM: 4GB</a:t>
            </a:r>
          </a:p>
          <a:p>
            <a:pPr lvl="0" algn="just">
              <a:lnSpc>
                <a:spcPct val="120000"/>
              </a:lnSpc>
            </a:pPr>
            <a:endPar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lvl="0" algn="just">
              <a:lnSpc>
                <a:spcPct val="120000"/>
              </a:lnSpc>
            </a:pPr>
            <a:endPar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p:txBody>
      </p:sp>
      <p:sp>
        <p:nvSpPr>
          <p:cNvPr id="10250" name="文本框 20"/>
          <p:cNvSpPr txBox="1"/>
          <p:nvPr/>
        </p:nvSpPr>
        <p:spPr>
          <a:xfrm flipH="1">
            <a:off x="3395980" y="1552575"/>
            <a:ext cx="2413635" cy="665480"/>
          </a:xfrm>
          <a:prstGeom prst="rect">
            <a:avLst/>
          </a:prstGeom>
          <a:noFill/>
          <a:ln w="9525">
            <a:noFill/>
            <a:miter/>
          </a:ln>
          <a:effectLst>
            <a:outerShdw sx="999" sy="999" algn="ctr" rotWithShape="0">
              <a:srgbClr val="000000"/>
            </a:outerShdw>
          </a:effectLst>
        </p:spPr>
        <p:txBody>
          <a:bodyPr wrap="square" anchor="t">
            <a:spAutoFit/>
          </a:bodyPr>
          <a:lstStyle/>
          <a:p>
            <a:pPr lvl="0" algn="ctr" fontAlgn="base"/>
            <a:r>
              <a:rPr lang="en-US" altLang="zh-CN" sz="1865" strike="noStrike" noProof="1">
                <a:solidFill>
                  <a:schemeClr val="bg1"/>
                </a:solidFill>
                <a:latin typeface="Times New Roman" panose="02020603050405020304" charset="0"/>
                <a:ea typeface="Calibri" panose="020F0502020204030204" charset="0"/>
                <a:cs typeface="Times New Roman" panose="02020603050405020304" charset="0"/>
                <a:sym typeface="Arial" panose="020B0604020202020204" pitchFamily="34" charset="0"/>
              </a:rPr>
              <a:t>Hardware Configuration</a:t>
            </a:r>
          </a:p>
        </p:txBody>
      </p:sp>
      <p:sp>
        <p:nvSpPr>
          <p:cNvPr id="140299" name="文本框 22"/>
          <p:cNvSpPr txBox="1"/>
          <p:nvPr/>
        </p:nvSpPr>
        <p:spPr>
          <a:xfrm flipH="1">
            <a:off x="8719185" y="2240915"/>
            <a:ext cx="2997200" cy="2675255"/>
          </a:xfrm>
          <a:prstGeom prst="rect">
            <a:avLst/>
          </a:prstGeom>
          <a:noFill/>
          <a:ln w="9525">
            <a:noFill/>
          </a:ln>
          <a:effectLst>
            <a:outerShdw sx="999" sy="999" algn="ctr" rotWithShape="0">
              <a:srgbClr val="000000"/>
            </a:outerShdw>
          </a:effectLst>
        </p:spPr>
        <p:txBody>
          <a:bodyPr wrap="square" anchor="t">
            <a:spAutoFit/>
          </a:bodyPr>
          <a:lstStyle/>
          <a:p>
            <a:pPr marL="285750" lvl="0" indent="-285750" algn="just">
              <a:lnSpc>
                <a:spcPct val="120000"/>
              </a:lnSpc>
              <a:buFont typeface="Wingdings" panose="05000000000000000000" charset="0"/>
              <a:buChar char="q"/>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285750" lvl="0" indent="-285750" algn="just">
              <a:lnSpc>
                <a:spcPct val="120000"/>
              </a:lnSpc>
              <a:buFont typeface="Wingdings" panose="05000000000000000000" charset="0"/>
              <a:buChar char="q"/>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Software IDE: Spring Tool Suite</a:t>
            </a: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Language: Java</a:t>
            </a: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Front End: Angular</a:t>
            </a: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Back End: MySQL ,Postman</a:t>
            </a:r>
          </a:p>
          <a:p>
            <a:pPr lvl="0" algn="just">
              <a:lnSpc>
                <a:spcPct val="120000"/>
              </a:lnSpc>
            </a:pPr>
            <a:endPar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lvl="0" algn="just">
              <a:lnSpc>
                <a:spcPct val="120000"/>
              </a:lnSpc>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just">
              <a:lnSpc>
                <a:spcPct val="120000"/>
              </a:lnSpc>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just">
              <a:lnSpc>
                <a:spcPct val="120000"/>
              </a:lnSpc>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10252" name="文本框 20"/>
          <p:cNvSpPr txBox="1"/>
          <p:nvPr/>
        </p:nvSpPr>
        <p:spPr>
          <a:xfrm flipH="1">
            <a:off x="8989695" y="1575435"/>
            <a:ext cx="2077085" cy="665480"/>
          </a:xfrm>
          <a:prstGeom prst="rect">
            <a:avLst/>
          </a:prstGeom>
          <a:noFill/>
          <a:ln w="9525">
            <a:noFill/>
            <a:miter/>
          </a:ln>
          <a:effectLst>
            <a:outerShdw sx="999" sy="999" algn="ctr" rotWithShape="0">
              <a:srgbClr val="000000"/>
            </a:outerShdw>
          </a:effectLst>
        </p:spPr>
        <p:txBody>
          <a:bodyPr wrap="square" anchor="t">
            <a:spAutoFit/>
          </a:bodyPr>
          <a:lstStyle/>
          <a:p>
            <a:pPr lvl="0" algn="ctr" fontAlgn="base"/>
            <a:r>
              <a:rPr lang="en-US" altLang="zh-CN" sz="1865" strike="noStrike" noProof="1">
                <a:solidFill>
                  <a:srgbClr val="3B1800"/>
                </a:solidFill>
                <a:latin typeface="Times New Roman" panose="02020603050405020304" charset="0"/>
                <a:ea typeface="Calibri" panose="020F0502020204030204" charset="0"/>
                <a:cs typeface="Times New Roman" panose="02020603050405020304" charset="0"/>
                <a:sym typeface="Arial" panose="020B0604020202020204" pitchFamily="34" charset="0"/>
              </a:rPr>
              <a:t>Software Configuration</a:t>
            </a:r>
          </a:p>
        </p:txBody>
      </p:sp>
      <p:sp>
        <p:nvSpPr>
          <p:cNvPr id="2" name="TextBox 25"/>
          <p:cNvSpPr txBox="1"/>
          <p:nvPr/>
        </p:nvSpPr>
        <p:spPr>
          <a:xfrm flipH="1">
            <a:off x="2743835" y="659130"/>
            <a:ext cx="6773545" cy="521970"/>
          </a:xfrm>
          <a:prstGeom prst="rect">
            <a:avLst/>
          </a:prstGeom>
          <a:noFill/>
        </p:spPr>
        <p:txBody>
          <a:bodyPr wrap="square" rtlCol="0">
            <a:spAutoFit/>
            <a:scene3d>
              <a:camera prst="orthographicFront"/>
              <a:lightRig rig="threePt" dir="t"/>
            </a:scene3d>
          </a:bodyPr>
          <a:lstStyle/>
          <a:p>
            <a:pPr lvl="0" algn="ctr" fontAlgn="base"/>
            <a:r>
              <a:rPr lang="en-US" altLang="zh-CN" sz="2800" b="1">
                <a:latin typeface="Times New Roman" panose="02020603050405020304" charset="0"/>
                <a:cs typeface="Times New Roman" panose="02020603050405020304" charset="0"/>
              </a:rPr>
              <a:t>REQUIRED SPECIFICATIONS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429318" y="586105"/>
            <a:ext cx="460946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PROPOSED </a:t>
            </a:r>
            <a:r>
              <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a:t>
            </a:r>
            <a:endPar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
        <p:nvSpPr>
          <p:cNvPr id="43" name="TextBox 25"/>
          <p:cNvSpPr txBox="1"/>
          <p:nvPr/>
        </p:nvSpPr>
        <p:spPr>
          <a:xfrm flipH="1">
            <a:off x="2063750" y="1033780"/>
            <a:ext cx="8064500" cy="4399915"/>
          </a:xfrm>
          <a:prstGeom prst="rect">
            <a:avLst/>
          </a:prstGeom>
          <a:noFill/>
        </p:spPr>
        <p:txBody>
          <a:bodyPr wrap="square" rtlCol="0">
            <a:spAutoFit/>
            <a:scene3d>
              <a:camera prst="orthographicFront"/>
              <a:lightRig rig="threePt" dir="t"/>
            </a:scene3d>
          </a:bodyPr>
          <a:lstStyle/>
          <a:p>
            <a:pPr lvl="0" algn="ctr" fontAlgn="base"/>
            <a:endParaRPr lang="en-US"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342900" lvl="0" indent="-342900" algn="just" fontAlgn="base">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This system is a bunch of benefits from various point of views. As this online application enables the end users to register to the system online, </a:t>
            </a:r>
          </a:p>
          <a:p>
            <a:pPr marL="342900" lvl="0" indent="-342900" algn="just" fontAlgn="base">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Select the food items of their choice from the menu list,then order food online And also we are  able to add, update and delete food items in cart.</a:t>
            </a:r>
          </a:p>
          <a:p>
            <a:pPr marL="342900" lvl="0" indent="-342900" algn="just" fontAlgn="base">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will store the information about new entry of food item, maintain quantity record. It will keep the record of the customer.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848610" y="285750"/>
            <a:ext cx="5501640" cy="583565"/>
          </a:xfrm>
          <a:prstGeom prst="rect">
            <a:avLst/>
          </a:prstGeom>
          <a:noFill/>
        </p:spPr>
        <p:txBody>
          <a:bodyPr wrap="square" rtlCol="0">
            <a:spAutoFit/>
            <a:scene3d>
              <a:camera prst="orthographicFront"/>
              <a:lightRig rig="threePt" dir="t"/>
            </a:scene3d>
          </a:bodyPr>
          <a:lstStyle/>
          <a:p>
            <a:pPr lvl="0" algn="ctr" fontAlgn="base"/>
            <a:r>
              <a:rPr lang="en-US"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43" name="TextBox 25"/>
          <p:cNvSpPr txBox="1"/>
          <p:nvPr/>
        </p:nvSpPr>
        <p:spPr>
          <a:xfrm flipH="1">
            <a:off x="560070" y="869315"/>
            <a:ext cx="10784840" cy="5692775"/>
          </a:xfrm>
          <a:prstGeom prst="rect">
            <a:avLst/>
          </a:prstGeom>
          <a:noFill/>
        </p:spPr>
        <p:txBody>
          <a:bodyPr wrap="square" rtlCol="0">
            <a:spAutoFit/>
            <a:scene3d>
              <a:camera prst="orthographicFront"/>
              <a:lightRig rig="threePt" dir="t"/>
            </a:scene3d>
          </a:bodyPr>
          <a:lstStyle/>
          <a:p>
            <a:pPr marL="285750" lvl="0" indent="-285750" algn="just" fontAlgn="base">
              <a:buFont typeface="Wingdings" panose="05000000000000000000" charset="0"/>
              <a:buChar char="q"/>
            </a:pPr>
            <a:endPar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@Controller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@Controller annotation indicates that a particular class serves the role of a controller. Spring Controller annotation is typically used in combination with annotated handler methods based on the @RequestMapping annotation.</a:t>
            </a: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@Autowired:</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@Autowired annotation provides more fine-grained control over where and how autowiring should be accomplished.</a:t>
            </a: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is one of the most common annotation used in Spring Web applications. This annotation maps HTTP requests to handler methods of MVC and REST controllers.</a:t>
            </a: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Entity annotation specifies that the class is an entity and is mapped to a database table.</a:t>
            </a:r>
          </a:p>
          <a:p>
            <a:pPr marL="285750" lvl="0" indent="-285750" algn="just" fontAlgn="base">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5"/>
          <p:cNvSpPr txBox="1"/>
          <p:nvPr/>
        </p:nvSpPr>
        <p:spPr>
          <a:xfrm flipH="1">
            <a:off x="2836545" y="201295"/>
            <a:ext cx="5501640" cy="583565"/>
          </a:xfrm>
          <a:prstGeom prst="rect">
            <a:avLst/>
          </a:prstGeom>
          <a:noFill/>
        </p:spPr>
        <p:txBody>
          <a:bodyPr wrap="square" rtlCol="0">
            <a:spAutoFit/>
            <a:scene3d>
              <a:camera prst="orthographicFront"/>
              <a:lightRig rig="threePt" dir="t"/>
            </a:scene3d>
          </a:bodyPr>
          <a:lstStyle/>
          <a:p>
            <a:pPr lvl="0" algn="ctr" fontAlgn="base"/>
            <a:r>
              <a:rPr lang="en-US"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3" name="TextBox 25"/>
          <p:cNvSpPr txBox="1"/>
          <p:nvPr/>
        </p:nvSpPr>
        <p:spPr>
          <a:xfrm flipH="1">
            <a:off x="474345" y="976630"/>
            <a:ext cx="11243945" cy="7630160"/>
          </a:xfrm>
          <a:prstGeom prst="rect">
            <a:avLst/>
          </a:prstGeom>
          <a:noFill/>
        </p:spPr>
        <p:txBody>
          <a:bodyPr wrap="square" rtlCol="0">
            <a:spAutoFit/>
            <a:scene3d>
              <a:camera prst="orthographicFront"/>
              <a:lightRig rig="threePt" dir="t"/>
            </a:scene3d>
          </a:bodyPr>
          <a:lstStyle/>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Table annotation is used to create a table in database.</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@JoinColumn:</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@JoinColumn is used to specify a column for joining an entity association or element collection.</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is used for update the records.</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@PostMapping:</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@PostMapping is used to create a resource Mapping.</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@GetMapping:</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@GetMapping is used to read all the inserted records.</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@DeleteMapping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@DeleteMapping is used to delete the records.</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@PathVariable: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Path Variable annotation is used to extract the value from the URL.</a:t>
            </a:r>
          </a:p>
          <a:p>
            <a:pPr marL="285750" lvl="0" indent="-285750" algn="just" fontAlgn="base">
              <a:lnSpc>
                <a:spcPct val="110000"/>
              </a:lnSpc>
              <a:buFont typeface="Wingdings" panose="05000000000000000000" charset="0"/>
              <a:buChar char="q"/>
            </a:pPr>
            <a:r>
              <a:rPr lang="zh-CN" altLang="zh-CN" sz="2800" b="1">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t>
            </a:r>
            <a:r>
              <a:rPr lang="zh-CN" altLang="zh-CN" sz="2800">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annotation is used to read the form data and bind it automatically to the parameter present in the provided method</a:t>
            </a:r>
            <a:r>
              <a:rPr lang="en-US" altLang="zh-CN" sz="2800">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indent="0" algn="just" fontAlgn="base">
              <a:lnSpc>
                <a:spcPct val="110000"/>
              </a:lnSpc>
              <a:buFont typeface="Wingdings" panose="05000000000000000000" charset="0"/>
              <a:buNone/>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440940" y="0"/>
            <a:ext cx="534479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43" name="TextBox 25"/>
          <p:cNvSpPr txBox="1"/>
          <p:nvPr/>
        </p:nvSpPr>
        <p:spPr>
          <a:xfrm flipH="1">
            <a:off x="392430" y="796290"/>
            <a:ext cx="10704830" cy="5262245"/>
          </a:xfrm>
          <a:prstGeom prst="rect">
            <a:avLst/>
          </a:prstGeom>
          <a:noFill/>
        </p:spPr>
        <p:txBody>
          <a:bodyPr wrap="square" rtlCol="0">
            <a:spAutoFit/>
            <a:scene3d>
              <a:camera prst="orthographicFront"/>
              <a:lightRig rig="threePt" dir="t"/>
            </a:scene3d>
          </a:bodyPr>
          <a:lstStyle/>
          <a:p>
            <a:pPr lvl="0" indent="0" algn="just" fontAlgn="base">
              <a:lnSpc>
                <a:spcPct val="100000"/>
              </a:lnSpc>
              <a:buFont typeface="Wingdings" panose="05000000000000000000" charset="0"/>
              <a:buNone/>
            </a:pP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 Body:</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@RequestBody annot</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ation is applicable to handler methods of spring controller. spring should deserialize a request body into an object.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@OneToOne Mapping:</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@OneToOne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 annotation is used to map the source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 with the target entity, Hibernate maps the tables in your database to the Entity classes in your application</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@OneToMany Mapping</a:t>
            </a: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OneTo-Many relationship between table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 and table B indicates that one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row in</a:t>
            </a:r>
            <a:r>
              <a:rPr lang="zh-CN" altLang="zh-CN" sz="2800" strike="noStrike" baseline="-25000"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 table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link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many rows</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in</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table B.</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but</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one row in table B links to only one row in table A</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 means that many instances of this entity are mapped to one instance of another entity</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2937</TotalTime>
  <Words>1044</Words>
  <Application>Microsoft Office PowerPoint</Application>
  <PresentationFormat>Custom</PresentationFormat>
  <Paragraphs>169</Paragraphs>
  <Slides>30</Slides>
  <Notes>3</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SCREENSHOTS                                         ADMIN REGISTRATION IN POSTMAN</vt:lpstr>
      <vt:lpstr>PowerPoint Presentation</vt:lpstr>
      <vt:lpstr>                    CUSTOMER TABLE                        </vt:lpstr>
      <vt:lpstr>PRODUCT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dc:creator>
  <cp:lastModifiedBy>hp</cp:lastModifiedBy>
  <cp:revision>66</cp:revision>
  <dcterms:created xsi:type="dcterms:W3CDTF">2017-11-14T07:10:00Z</dcterms:created>
  <dcterms:modified xsi:type="dcterms:W3CDTF">2023-05-08T10:02:58Z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1033-11.2.0.11417</vt:lpwstr>
  </property>
  <property fmtid="{D5CDD505-2E9C-101B-9397-08002B2CF9AE}" pid="3" name="ICV">
    <vt:lpwstr>AFE0CE3CA9B5431C8465CC279C8195D5</vt:lpwstr>
  </property>
</Properties>
</file>